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9895A-2F7A-A274-93E4-20272CFE8043}" name="Mundy, Beth E" initials="MBE" userId="S::beth.mundy@pnnl.gov::09c03546-1d2d-4d82-89e1-bb5e2a2e68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7"/>
    <p:restoredTop sz="94694"/>
  </p:normalViewPr>
  <p:slideViewPr>
    <p:cSldViewPr snapToGrid="0">
      <p:cViewPr varScale="1">
        <p:scale>
          <a:sx n="119" d="100"/>
          <a:sy n="119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EED1B799-9771-427B-8617-60E982A04401}"/>
    <pc:docChg chg="modSld">
      <pc:chgData name="Mundy, Beth E" userId="09c03546-1d2d-4d82-89e1-bb5e2a2e687b" providerId="ADAL" clId="{EED1B799-9771-427B-8617-60E982A04401}" dt="2023-04-03T20:36:09.164" v="1" actId="20577"/>
      <pc:docMkLst>
        <pc:docMk/>
      </pc:docMkLst>
      <pc:sldChg chg="modSp mod">
        <pc:chgData name="Mundy, Beth E" userId="09c03546-1d2d-4d82-89e1-bb5e2a2e687b" providerId="ADAL" clId="{EED1B799-9771-427B-8617-60E982A04401}" dt="2023-04-03T20:36:09.164" v="1" actId="20577"/>
        <pc:sldMkLst>
          <pc:docMk/>
          <pc:sldMk cId="48207075" sldId="257"/>
        </pc:sldMkLst>
        <pc:spChg chg="mod">
          <ac:chgData name="Mundy, Beth E" userId="09c03546-1d2d-4d82-89e1-bb5e2a2e687b" providerId="ADAL" clId="{EED1B799-9771-427B-8617-60E982A04401}" dt="2023-04-03T20:36:09.164" v="1" actId="20577"/>
          <ac:spMkLst>
            <pc:docMk/>
            <pc:sldMk cId="48207075" sldId="257"/>
            <ac:spMk id="17" creationId="{2B93AA96-E0CB-9859-03F0-445148B3C8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1E421-4BF9-9A34-08C7-8B8DE4C4C95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1147" cy="463853"/>
          </a:xfrm>
          <a:prstGeom prst="rect">
            <a:avLst/>
          </a:prstGeom>
          <a:noFill/>
          <a:ln>
            <a:noFill/>
          </a:ln>
        </p:spPr>
        <p:txBody>
          <a:bodyPr vert="horz" wrap="square" lIns="82107" tIns="41054" rIns="82107" bIns="41054" anchorCtr="0" compatLnSpc="0">
            <a:noAutofit/>
          </a:bodyPr>
          <a:lstStyle/>
          <a:p>
            <a:pPr hangingPunct="0">
              <a:defRPr sz="1400"/>
            </a:pPr>
            <a:endParaRPr lang="en-US" sz="1300">
              <a:latin typeface="Liberation Sans" pitchFamily="18"/>
              <a:ea typeface="Nimbus Sans" pitchFamily="2"/>
              <a:cs typeface="Free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F0F4C-2E51-FAF6-21AB-1EA42FE3AC1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953529" y="0"/>
            <a:ext cx="3031147" cy="463853"/>
          </a:xfrm>
          <a:prstGeom prst="rect">
            <a:avLst/>
          </a:prstGeom>
          <a:noFill/>
          <a:ln>
            <a:noFill/>
          </a:ln>
        </p:spPr>
        <p:txBody>
          <a:bodyPr vert="horz" wrap="square" lIns="82107" tIns="41054" rIns="82107" bIns="41054" anchorCtr="0" compatLnSpc="0">
            <a:noAutofit/>
          </a:bodyPr>
          <a:lstStyle/>
          <a:p>
            <a:pPr algn="r" hangingPunct="0">
              <a:defRPr sz="1400"/>
            </a:pPr>
            <a:endParaRPr lang="en-US" sz="1300">
              <a:latin typeface="Liberation Sans" pitchFamily="18"/>
              <a:ea typeface="Nimbus Sans" pitchFamily="2"/>
              <a:cs typeface="Free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E99D0-3575-665A-3E11-F5BB3909A57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819515"/>
            <a:ext cx="3031147" cy="463853"/>
          </a:xfrm>
          <a:prstGeom prst="rect">
            <a:avLst/>
          </a:prstGeom>
          <a:noFill/>
          <a:ln>
            <a:noFill/>
          </a:ln>
        </p:spPr>
        <p:txBody>
          <a:bodyPr vert="horz" wrap="square" lIns="82107" tIns="41054" rIns="82107" bIns="41054" anchor="b" anchorCtr="0" compatLnSpc="0">
            <a:noAutofit/>
          </a:bodyPr>
          <a:lstStyle/>
          <a:p>
            <a:pPr hangingPunct="0">
              <a:defRPr sz="1400"/>
            </a:pPr>
            <a:endParaRPr lang="en-US" sz="1300">
              <a:latin typeface="Liberation Sans" pitchFamily="18"/>
              <a:ea typeface="Nimbus Sans" pitchFamily="2"/>
              <a:cs typeface="Free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B23C1-E155-D35E-6B40-F4A26CA5EBE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953529" y="8819515"/>
            <a:ext cx="3031147" cy="463853"/>
          </a:xfrm>
          <a:prstGeom prst="rect">
            <a:avLst/>
          </a:prstGeom>
          <a:noFill/>
          <a:ln>
            <a:noFill/>
          </a:ln>
        </p:spPr>
        <p:txBody>
          <a:bodyPr vert="horz" wrap="square" lIns="82107" tIns="41054" rIns="82107" bIns="41054" anchor="b" anchorCtr="0" compatLnSpc="0">
            <a:noAutofit/>
          </a:bodyPr>
          <a:lstStyle/>
          <a:p>
            <a:pPr algn="r" hangingPunct="0">
              <a:defRPr sz="1400"/>
            </a:pPr>
            <a:fld id="{A7FA9EFB-2015-864F-B416-82EFCD350FC9}" type="slidenum">
              <a:t>‹#›</a:t>
            </a:fld>
            <a:endParaRPr lang="en-US" sz="1300">
              <a:latin typeface="Liberation Sans" pitchFamily="18"/>
              <a:ea typeface="Nimbus Sans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33399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0B4BD-A8CA-8A1E-C5C0-3126B2222C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D5F04-9525-729E-D3F3-86C3245AF2F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BF9B77B-6A7B-1313-CD47-BED668AC5F1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Cantarell" pitchFamily="2"/>
                <a:cs typeface="Nimbus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43CEE-6D7C-9CA1-9B37-9D02852963C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Cantarell" pitchFamily="2"/>
                <a:cs typeface="Nimbus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552A0-E7B5-4D9C-173F-EAB7D0ADB88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Cantarell" pitchFamily="2"/>
                <a:cs typeface="Nimbus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F8BA5-5728-9505-A829-8EB6C04574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Cantarell" pitchFamily="2"/>
                <a:cs typeface="Nimbus Sans" pitchFamily="2"/>
              </a:defRPr>
            </a:lvl1pPr>
          </a:lstStyle>
          <a:p>
            <a:pPr lvl="0"/>
            <a:fld id="{2AF3DC15-E39B-0E4E-90A9-FDFB663A39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AF3DC15-E39B-0E4E-90A9-FDFB663A39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2E42-C8FE-6DEC-BB51-5F2489D44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3D109-A151-206E-AACB-DE93E061A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1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8A8ED-94F3-7FBF-6D7C-C11DD45F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F36A2-F5E8-9BFC-011E-DB7828954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4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75903-C5CB-9830-180F-DCECB6218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3180F-621F-4044-7E66-23EC48C5C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20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0DDB-A8CA-B1FD-3850-2FE578FF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ACC7-28BE-9EF0-30D4-91857FD9A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783C-3CB1-89E1-4065-1C0852C7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5081E-7BD4-46ED-C2A9-A8E3CDB49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14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DC71-BD3A-0A81-1159-DF111CDD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3069D-D3C5-02A9-95AA-4B71B88F7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4713C-AE63-C537-BEA6-5B3E2F93B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81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599E-59EA-F689-E6D3-DFF96A10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FAA04-8D01-A0AD-8DA8-7F39EAC09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9F9F5-4DFA-C452-1FC9-B4DF82277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75000-CA42-080B-D3B3-FDE24AB3B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9BD4B-7927-614E-07ED-367B2D1B6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67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EE09-2845-BD42-34B2-1AD97BEB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54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6316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8C8A-884B-A41D-2913-DBA74FAD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C726F-0C6D-F776-0001-651725AED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DD1CD-8A3F-3154-BB32-A32971D84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72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611F-CDFD-6A18-F37A-902D7500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71577-5BAC-7E77-47A9-6D799B457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BFC47-D010-79EC-AD32-208583511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19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9A37-5F05-BB2B-054C-9D591550A8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23D8EAC-F828-5F3B-EE8E-51CCEC108F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rmAutofit/>
          </a:bodyPr>
          <a:lstStyle/>
          <a:p>
            <a:pPr lvl="0"/>
            <a:r>
              <a:rPr lang="en-US"/>
              <a:t>Click icon to add table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Nimbus Sans" pitchFamily="2"/>
          <a:cs typeface="Arial" pitchFamily="34"/>
        </a:defRPr>
      </a:lvl1pPr>
    </p:titleStyle>
    <p:bodyStyle>
      <a:lvl1pPr lvl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Nimbus Sans" pitchFamily="2"/>
          <a:cs typeface="Arial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0F4D357-5C2A-9B5D-AEB9-3780F5976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248" y="3704646"/>
            <a:ext cx="3293314" cy="2280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7DA116-3E59-19F2-D09F-94A786DDC646}"/>
              </a:ext>
            </a:extLst>
          </p:cNvPr>
          <p:cNvSpPr txBox="1"/>
          <p:nvPr/>
        </p:nvSpPr>
        <p:spPr>
          <a:xfrm>
            <a:off x="62423" y="62591"/>
            <a:ext cx="933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Faster Self-Attraction and Loading for Variable Resolution Ocean Models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727F43-1111-FB2A-5F63-64B1367C539D}"/>
              </a:ext>
            </a:extLst>
          </p:cNvPr>
          <p:cNvGrpSpPr/>
          <p:nvPr/>
        </p:nvGrpSpPr>
        <p:grpSpPr>
          <a:xfrm>
            <a:off x="207576" y="1314621"/>
            <a:ext cx="7517191" cy="1347869"/>
            <a:chOff x="483476" y="1656210"/>
            <a:chExt cx="7517191" cy="13478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A62081-EAEB-2597-E0DA-356FFE2F856F}"/>
                </a:ext>
              </a:extLst>
            </p:cNvPr>
            <p:cNvSpPr txBox="1"/>
            <p:nvPr/>
          </p:nvSpPr>
          <p:spPr>
            <a:xfrm>
              <a:off x="3538500" y="1656210"/>
              <a:ext cx="1416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Objective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EF1200-FAB0-5127-65BA-E91FE1407FD3}"/>
                </a:ext>
              </a:extLst>
            </p:cNvPr>
            <p:cNvSpPr txBox="1"/>
            <p:nvPr/>
          </p:nvSpPr>
          <p:spPr>
            <a:xfrm>
              <a:off x="483476" y="2080749"/>
              <a:ext cx="75171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Develop an efficient and scalable algorithm for computing the effect of mass anomalies due to tides on tidal dynamics for ocean models that use variable resolution meshes.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1D6DD2-6218-B991-0E13-AF54C1874D8C}"/>
              </a:ext>
            </a:extLst>
          </p:cNvPr>
          <p:cNvGrpSpPr/>
          <p:nvPr/>
        </p:nvGrpSpPr>
        <p:grpSpPr>
          <a:xfrm>
            <a:off x="207576" y="2650007"/>
            <a:ext cx="8147811" cy="1864709"/>
            <a:chOff x="483476" y="3067774"/>
            <a:chExt cx="8147811" cy="18647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5F6C79-0D2B-366C-D0AA-24C4E5A12270}"/>
                </a:ext>
              </a:extLst>
            </p:cNvPr>
            <p:cNvSpPr txBox="1"/>
            <p:nvPr/>
          </p:nvSpPr>
          <p:spPr>
            <a:xfrm>
              <a:off x="3538500" y="3067774"/>
              <a:ext cx="14167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Approach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153692-9825-B41F-4027-D1CA78EFE56A}"/>
                </a:ext>
              </a:extLst>
            </p:cNvPr>
            <p:cNvSpPr txBox="1"/>
            <p:nvPr/>
          </p:nvSpPr>
          <p:spPr>
            <a:xfrm>
              <a:off x="483476" y="3455155"/>
              <a:ext cx="814781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Compute self-attraction and loading (SAL) effects directly on the variable resolution mesh in parallel using the same mesh decomposition as the model’s other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>dynamical computations.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Compare this approach to standard method that interpolates the unstructured field to a structured mesh and employs an existing software library.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5B7E9D-E7A0-D1F2-FEC4-137F3C5683E8}"/>
              </a:ext>
            </a:extLst>
          </p:cNvPr>
          <p:cNvGrpSpPr/>
          <p:nvPr/>
        </p:nvGrpSpPr>
        <p:grpSpPr>
          <a:xfrm>
            <a:off x="215124" y="4482499"/>
            <a:ext cx="8019393" cy="1325374"/>
            <a:chOff x="483476" y="4785327"/>
            <a:chExt cx="8019393" cy="13253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C89589-DA6F-FF9E-7704-5DAC8131CCFC}"/>
                </a:ext>
              </a:extLst>
            </p:cNvPr>
            <p:cNvSpPr txBox="1"/>
            <p:nvPr/>
          </p:nvSpPr>
          <p:spPr>
            <a:xfrm>
              <a:off x="3530952" y="4785327"/>
              <a:ext cx="1069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Impact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8ACD29-E2BA-88DE-9924-93FF563F0C52}"/>
                </a:ext>
              </a:extLst>
            </p:cNvPr>
            <p:cNvSpPr txBox="1"/>
            <p:nvPr/>
          </p:nvSpPr>
          <p:spPr>
            <a:xfrm>
              <a:off x="483476" y="5187371"/>
              <a:ext cx="80193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The parallel approach achieves higher error convergence rates and the computational throughput scales well with increasing processor counts.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Tidal simulations with SAL effects can be completed 4x more efficiently.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B3D150-3D10-CDEA-2483-02AC26A98F73}"/>
              </a:ext>
            </a:extLst>
          </p:cNvPr>
          <p:cNvSpPr txBox="1"/>
          <p:nvPr/>
        </p:nvSpPr>
        <p:spPr>
          <a:xfrm>
            <a:off x="142322" y="6563649"/>
            <a:ext cx="195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OSTI Identifier: 1923027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93AA96-E0CB-9859-03F0-445148B3C8E5}"/>
              </a:ext>
            </a:extLst>
          </p:cNvPr>
          <p:cNvSpPr txBox="1"/>
          <p:nvPr/>
        </p:nvSpPr>
        <p:spPr>
          <a:xfrm>
            <a:off x="142322" y="6059172"/>
            <a:ext cx="74344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ea typeface="Cantarell"/>
                <a:cs typeface="FreeSerif"/>
              </a:rPr>
              <a:t>Brus, S. R., et al. “Scalable self attraction and loading calculations for unstructured ocean tide models,” </a:t>
            </a:r>
            <a:r>
              <a:rPr lang="en-US" sz="1400" i="1" dirty="0">
                <a:effectLst/>
                <a:ea typeface="Cantarell"/>
                <a:cs typeface="FreeSerif"/>
              </a:rPr>
              <a:t>Ocean Modelling</a:t>
            </a:r>
            <a:r>
              <a:rPr lang="en-US" sz="1400" dirty="0">
                <a:effectLst/>
                <a:ea typeface="Cantarell"/>
                <a:cs typeface="FreeSerif"/>
              </a:rPr>
              <a:t>, </a:t>
            </a:r>
            <a:r>
              <a:rPr lang="en-US" sz="1400" b="1" dirty="0">
                <a:effectLst/>
                <a:ea typeface="Cantarell"/>
                <a:cs typeface="FreeSerif"/>
              </a:rPr>
              <a:t>182,</a:t>
            </a:r>
            <a:r>
              <a:rPr lang="en-US" sz="1400" dirty="0">
                <a:effectLst/>
                <a:ea typeface="Cantarell"/>
                <a:cs typeface="FreeSerif"/>
              </a:rPr>
              <a:t> 102160 (2023). [DOI: 10.1016/j.ocemod.2023.102160]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70BFA0-ACE8-01AA-BEA4-E858F68B9AF3}"/>
              </a:ext>
            </a:extLst>
          </p:cNvPr>
          <p:cNvSpPr txBox="1"/>
          <p:nvPr/>
        </p:nvSpPr>
        <p:spPr>
          <a:xfrm>
            <a:off x="9179673" y="5809491"/>
            <a:ext cx="24378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Cores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C46C41-DF8A-E3CE-99CA-13EE7DBC1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921" y="0"/>
            <a:ext cx="4739890" cy="3889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357566-3721-3EFC-8B6E-B5A1C6C3E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865" y="2270005"/>
            <a:ext cx="1504481" cy="15292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5D6EA6-3D39-DC79-CDAA-83880486DDB8}"/>
              </a:ext>
            </a:extLst>
          </p:cNvPr>
          <p:cNvSpPr txBox="1"/>
          <p:nvPr/>
        </p:nvSpPr>
        <p:spPr>
          <a:xfrm rot="16200000">
            <a:off x="7329468" y="4532177"/>
            <a:ext cx="24445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Computational Throughput</a:t>
            </a:r>
          </a:p>
          <a:p>
            <a:pPr algn="ctr"/>
            <a:r>
              <a:rPr lang="en-US" sz="1200" dirty="0"/>
              <a:t> (simulated years per </a:t>
            </a:r>
            <a:r>
              <a:rPr lang="en-US" sz="1200" dirty="0" err="1"/>
              <a:t>wallclock</a:t>
            </a:r>
            <a:r>
              <a:rPr lang="en-US" sz="1200" dirty="0"/>
              <a:t> day)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52E340-C694-6C20-5907-B290F4333E8B}"/>
              </a:ext>
            </a:extLst>
          </p:cNvPr>
          <p:cNvSpPr txBox="1"/>
          <p:nvPr/>
        </p:nvSpPr>
        <p:spPr>
          <a:xfrm>
            <a:off x="7889921" y="6027449"/>
            <a:ext cx="43006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parallel methodology for computing SAL provides higher error convergence and increased scalability.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73C128E-EA83-E740-2D79-FD506BBB5849}"/>
              </a:ext>
            </a:extLst>
          </p:cNvPr>
          <p:cNvCxnSpPr>
            <a:cxnSpLocks/>
          </p:cNvCxnSpPr>
          <p:nvPr/>
        </p:nvCxnSpPr>
        <p:spPr>
          <a:xfrm flipH="1" flipV="1">
            <a:off x="10166102" y="5117586"/>
            <a:ext cx="520025" cy="2629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596538-1200-5E1B-469D-2C473DE6A10C}"/>
              </a:ext>
            </a:extLst>
          </p:cNvPr>
          <p:cNvSpPr txBox="1"/>
          <p:nvPr/>
        </p:nvSpPr>
        <p:spPr>
          <a:xfrm>
            <a:off x="10306650" y="5390147"/>
            <a:ext cx="1530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Original serial version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C0B4D66-CF72-085B-3CCD-4A29121B1B34}"/>
              </a:ext>
            </a:extLst>
          </p:cNvPr>
          <p:cNvCxnSpPr/>
          <p:nvPr/>
        </p:nvCxnSpPr>
        <p:spPr>
          <a:xfrm>
            <a:off x="9395609" y="4813418"/>
            <a:ext cx="372802" cy="189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799623-DF10-FBF0-11CE-FEFDA3C638D4}"/>
              </a:ext>
            </a:extLst>
          </p:cNvPr>
          <p:cNvCxnSpPr/>
          <p:nvPr/>
        </p:nvCxnSpPr>
        <p:spPr>
          <a:xfrm>
            <a:off x="10239713" y="4379040"/>
            <a:ext cx="372802" cy="189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4267C95-F8CB-BC68-748A-BE6F68F77796}"/>
              </a:ext>
            </a:extLst>
          </p:cNvPr>
          <p:cNvSpPr txBox="1"/>
          <p:nvPr/>
        </p:nvSpPr>
        <p:spPr>
          <a:xfrm>
            <a:off x="9172133" y="4073897"/>
            <a:ext cx="1870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New, faster parallel version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705585-9DC4-865E-95EE-7B3E2CF7CDED}"/>
              </a:ext>
            </a:extLst>
          </p:cNvPr>
          <p:cNvSpPr txBox="1"/>
          <p:nvPr/>
        </p:nvSpPr>
        <p:spPr>
          <a:xfrm>
            <a:off x="8891216" y="4567139"/>
            <a:ext cx="124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Approximate SAL</a:t>
            </a:r>
          </a:p>
        </p:txBody>
      </p:sp>
    </p:spTree>
    <p:extLst>
      <p:ext uri="{BB962C8B-B14F-4D97-AF65-F5344CB8AC3E}">
        <p14:creationId xmlns:p14="http://schemas.microsoft.com/office/powerpoint/2010/main" val="4820707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Tab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25836</TotalTime>
  <Words>204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Liberation Sans</vt:lpstr>
      <vt:lpstr>Liberation Serif</vt:lpstr>
      <vt:lpstr>Title and Table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22</cp:revision>
  <cp:lastPrinted>2011-05-11T17:30:12Z</cp:lastPrinted>
  <dcterms:created xsi:type="dcterms:W3CDTF">2017-11-02T21:19:41Z</dcterms:created>
  <dcterms:modified xsi:type="dcterms:W3CDTF">2023-04-03T20:36:18Z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PNNL IM Services</vt:lpwstr>
  </property>
  <property fmtid="{D5CDD505-2E9C-101B-9397-08002B2CF9AE}" pid="4" name="ContentTypeId">
    <vt:lpwstr>0x010100C4522C35C9ABB64B81B56AE93BD8121A</vt:lpwstr>
  </property>
  <property fmtid="{D5CDD505-2E9C-101B-9397-08002B2CF9AE}" pid="5" name="Notes">
    <vt:r8>1</vt:r8>
  </property>
  <property fmtid="{D5CDD505-2E9C-101B-9397-08002B2CF9AE}" pid="6" name="Order">
    <vt:r8>3400</vt:r8>
  </property>
  <property fmtid="{D5CDD505-2E9C-101B-9397-08002B2CF9AE}" pid="7" name="PresentationFormat">
    <vt:lpwstr>Widescreen</vt:lpwstr>
  </property>
  <property fmtid="{D5CDD505-2E9C-101B-9397-08002B2CF9AE}" pid="8" name="Slides">
    <vt:r8>1</vt:r8>
  </property>
  <property fmtid="{D5CDD505-2E9C-101B-9397-08002B2CF9AE}" pid="9" name="_dlc_DocIdItemGuid">
    <vt:lpwstr>75333844-ddec-49b7-ae1e-c27b23a45b5c</vt:lpwstr>
  </property>
</Properties>
</file>