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16284"/>
    <a:srgbClr val="2D4059"/>
    <a:srgbClr val="5D8BBC"/>
    <a:srgbClr val="555657"/>
    <a:srgbClr val="BCE0F7"/>
    <a:srgbClr val="549AD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807"/>
    <p:restoredTop sz="79494"/>
  </p:normalViewPr>
  <p:slideViewPr>
    <p:cSldViewPr snapToGrid="0">
      <p:cViewPr varScale="1">
        <p:scale>
          <a:sx n="132" d="100"/>
          <a:sy n="132" d="100"/>
        </p:scale>
        <p:origin x="192" y="544"/>
      </p:cViewPr>
      <p:guideLst/>
    </p:cSldViewPr>
  </p:slideViewPr>
  <p:notesTextViewPr>
    <p:cViewPr>
      <p:scale>
        <a:sx n="1" d="1"/>
        <a:sy n="1" d="1"/>
      </p:scale>
      <p:origin x="0" y="-16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47E5FF-03D5-3A45-B164-E902DBD208C5}" type="datetimeFigureOut">
              <a:rPr lang="en-US" smtClean="0"/>
              <a:t>11/10/23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D660C9-D211-9C4F-9AF9-B1301D5A8792}" type="slidenum">
              <a:rPr lang="en-US" smtClean="0"/>
              <a:t>‹#›</a:t>
            </a:fld>
            <a:endParaRPr lang="en-US"/>
          </a:p>
        </p:txBody>
      </p:sp>
    </p:spTree>
    <p:extLst>
      <p:ext uri="{BB962C8B-B14F-4D97-AF65-F5344CB8AC3E}">
        <p14:creationId xmlns:p14="http://schemas.microsoft.com/office/powerpoint/2010/main" val="41358416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ts val="2100"/>
              </a:lnSpc>
              <a:spcBef>
                <a:spcPts val="0"/>
              </a:spcBef>
              <a:spcAft>
                <a:spcPts val="300"/>
              </a:spcAft>
              <a:tabLst>
                <a:tab pos="2052955" algn="l"/>
              </a:tabLst>
            </a:pPr>
            <a:r>
              <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rPr>
              <a:t>The Science	</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ct val="115000"/>
              </a:lnSpc>
              <a:spcBef>
                <a:spcPts val="0"/>
              </a:spcBef>
              <a:spcAft>
                <a:spcPts val="0"/>
              </a:spcAft>
            </a:pP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PCMDI Scientists and colleagues at Colorado State University, University of Colorado Boulder, Imperial College London, and the Met Office Hadley Centre have highlighted the key historical developments, open questions, and promising avenues for progress in the study of the effect of surface warming patterns on Earth’s energy balance. </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ts val="2100"/>
              </a:lnSpc>
              <a:spcBef>
                <a:spcPts val="0"/>
              </a:spcBef>
              <a:spcAft>
                <a:spcPts val="300"/>
              </a:spcAft>
            </a:pPr>
            <a:endPar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a:lnSpc>
                <a:spcPts val="2100"/>
              </a:lnSpc>
              <a:spcBef>
                <a:spcPts val="0"/>
              </a:spcBef>
              <a:spcAft>
                <a:spcPts val="300"/>
              </a:spcAft>
            </a:pPr>
            <a:r>
              <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rPr>
              <a:t>The Impact</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ct val="115000"/>
              </a:lnSpc>
              <a:spcBef>
                <a:spcPts val="0"/>
              </a:spcBef>
              <a:spcAft>
                <a:spcPts val="900"/>
              </a:spcAft>
            </a:pP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As Earth warms, it sheds more heat to space via radiation, keeping the climate stable. However, the efficiency with which this occurs depends not only on how much the planet warms, but on the spatial pattern of that warming. This so-called “pattern effect” has huge ramifications for constraining climate sensitivity based on climate changes observed to date. The team reviews the state of the science on this topic, with an eye toward promising avenues, tools, and observations for future progress.</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ts val="2100"/>
              </a:lnSpc>
              <a:spcBef>
                <a:spcPts val="0"/>
              </a:spcBef>
              <a:spcAft>
                <a:spcPts val="300"/>
              </a:spcAft>
            </a:pPr>
            <a:endPar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a:lnSpc>
                <a:spcPts val="2100"/>
              </a:lnSpc>
              <a:spcBef>
                <a:spcPts val="0"/>
              </a:spcBef>
              <a:spcAft>
                <a:spcPts val="300"/>
              </a:spcAft>
            </a:pPr>
            <a:r>
              <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rPr>
              <a:t>Summary</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ct val="115000"/>
              </a:lnSpc>
              <a:spcBef>
                <a:spcPts val="0"/>
              </a:spcBef>
              <a:spcAft>
                <a:spcPts val="1000"/>
              </a:spcAft>
            </a:pPr>
            <a:r>
              <a:rPr lang="en-US" sz="1800" dirty="0">
                <a:effectLst/>
                <a:latin typeface="Arial" panose="020B0604020202020204" pitchFamily="34" charset="0"/>
                <a:ea typeface="MS Mincho" panose="02020609040205080304" pitchFamily="49" charset="-128"/>
                <a:cs typeface="Times New Roman" panose="02020603050405020304" pitchFamily="18" charset="0"/>
              </a:rPr>
              <a:t>The authors review the state of the science on the pattern effect, which describes the dependence of Earth’s radiative energy balance on the spatial pattern of surface temperature change. Physical mechanisms driving the pattern effect, implications for estimating and constraining climate sensitivity, and pressing unanswered questions are provided, providing fodder for future research. The commentary concludes with a call for continued collaboration between the diverse communities studying relevant aspects of climate dynamics.</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ct val="115000"/>
              </a:lnSpc>
              <a:spcBef>
                <a:spcPts val="0"/>
              </a:spcBef>
              <a:spcAft>
                <a:spcPts val="1000"/>
              </a:spcAft>
            </a:pPr>
            <a:br>
              <a:rPr lang="en-US" sz="1800" b="1" dirty="0">
                <a:solidFill>
                  <a:srgbClr val="686868"/>
                </a:solidFill>
                <a:effectLst/>
                <a:latin typeface="Arial" panose="020B0604020202020204" pitchFamily="34" charset="0"/>
                <a:ea typeface="Times New Roman" panose="02020603050405020304" pitchFamily="18" charset="0"/>
              </a:rPr>
            </a:br>
            <a:endParaRPr lang="en-US" dirty="0"/>
          </a:p>
        </p:txBody>
      </p:sp>
      <p:sp>
        <p:nvSpPr>
          <p:cNvPr id="4" name="Slide Number Placeholder 3"/>
          <p:cNvSpPr>
            <a:spLocks noGrp="1"/>
          </p:cNvSpPr>
          <p:nvPr>
            <p:ph type="sldNum" sz="quarter" idx="5"/>
          </p:nvPr>
        </p:nvSpPr>
        <p:spPr/>
        <p:txBody>
          <a:bodyPr/>
          <a:lstStyle/>
          <a:p>
            <a:fld id="{35D660C9-D211-9C4F-9AF9-B1301D5A8792}" type="slidenum">
              <a:rPr lang="en-US" smtClean="0"/>
              <a:t>1</a:t>
            </a:fld>
            <a:endParaRPr lang="en-US"/>
          </a:p>
        </p:txBody>
      </p:sp>
    </p:spTree>
    <p:extLst>
      <p:ext uri="{BB962C8B-B14F-4D97-AF65-F5344CB8AC3E}">
        <p14:creationId xmlns:p14="http://schemas.microsoft.com/office/powerpoint/2010/main" val="11759475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8FEE4A0-DA22-B9C3-B8B4-9B26AD47A817}"/>
              </a:ext>
            </a:extLst>
          </p:cNvPr>
          <p:cNvSpPr/>
          <p:nvPr userDrawn="1"/>
        </p:nvSpPr>
        <p:spPr>
          <a:xfrm>
            <a:off x="1" y="6213473"/>
            <a:ext cx="10654747" cy="644527"/>
          </a:xfrm>
          <a:prstGeom prst="rect">
            <a:avLst/>
          </a:prstGeom>
          <a:solidFill>
            <a:srgbClr val="2D4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0186069-F076-2D37-9828-5FDDE69766B0}"/>
              </a:ext>
            </a:extLst>
          </p:cNvPr>
          <p:cNvSpPr/>
          <p:nvPr userDrawn="1"/>
        </p:nvSpPr>
        <p:spPr>
          <a:xfrm>
            <a:off x="0" y="14736"/>
            <a:ext cx="12192000" cy="955291"/>
          </a:xfrm>
          <a:prstGeom prst="rect">
            <a:avLst/>
          </a:prstGeom>
          <a:solidFill>
            <a:srgbClr val="2D4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28CC64AF-240B-8092-859C-ECAF7C7A5B0A}"/>
              </a:ext>
            </a:extLst>
          </p:cNvPr>
          <p:cNvSpPr/>
          <p:nvPr userDrawn="1"/>
        </p:nvSpPr>
        <p:spPr>
          <a:xfrm>
            <a:off x="10377938" y="6181572"/>
            <a:ext cx="709955" cy="7099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SC Logos | U.S. DOE Office of Science (SC)">
            <a:extLst>
              <a:ext uri="{FF2B5EF4-FFF2-40B4-BE49-F238E27FC236}">
                <a16:creationId xmlns:a16="http://schemas.microsoft.com/office/drawing/2014/main" id="{4DE1D5AB-E320-1E35-9E2F-6A9B36AF896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2400" y="6294956"/>
            <a:ext cx="2969250" cy="498354"/>
          </a:xfrm>
          <a:prstGeom prst="rect">
            <a:avLst/>
          </a:prstGeom>
          <a:noFill/>
          <a:extLst>
            <a:ext uri="{909E8E84-426E-40DD-AFC4-6F175D3DCCD1}">
              <a14:hiddenFill xmlns:a14="http://schemas.microsoft.com/office/drawing/2010/main">
                <a:solidFill>
                  <a:srgbClr val="FFFFFF"/>
                </a:solidFill>
              </a14:hiddenFill>
            </a:ext>
          </a:extLst>
        </p:spPr>
      </p:pic>
      <p:sp>
        <p:nvSpPr>
          <p:cNvPr id="15" name="Text Placeholder 14">
            <a:extLst>
              <a:ext uri="{FF2B5EF4-FFF2-40B4-BE49-F238E27FC236}">
                <a16:creationId xmlns:a16="http://schemas.microsoft.com/office/drawing/2014/main" id="{B34C7779-5143-21CE-FA35-ACD1CDF425BE}"/>
              </a:ext>
            </a:extLst>
          </p:cNvPr>
          <p:cNvSpPr>
            <a:spLocks noGrp="1"/>
          </p:cNvSpPr>
          <p:nvPr userDrawn="1">
            <p:ph type="body" sz="quarter" idx="10"/>
          </p:nvPr>
        </p:nvSpPr>
        <p:spPr>
          <a:xfrm>
            <a:off x="0" y="12739"/>
            <a:ext cx="12192000" cy="957289"/>
          </a:xfrm>
        </p:spPr>
        <p:txBody>
          <a:bodyPr anchor="ctr"/>
          <a:lstStyle>
            <a:lvl1pPr marL="0" indent="0" algn="ctr">
              <a:buNone/>
              <a:defRPr b="1">
                <a:solidFill>
                  <a:schemeClr val="bg1"/>
                </a:solidFill>
              </a:defRPr>
            </a:lvl1pPr>
            <a:lvl5pPr marL="1828800" indent="0">
              <a:buNone/>
              <a:defRPr/>
            </a:lvl5pPr>
          </a:lstStyle>
          <a:p>
            <a:pPr lvl="0"/>
            <a:endParaRPr lang="en-US" dirty="0"/>
          </a:p>
        </p:txBody>
      </p:sp>
      <p:pic>
        <p:nvPicPr>
          <p:cNvPr id="1030" name="Picture 6">
            <a:extLst>
              <a:ext uri="{FF2B5EF4-FFF2-40B4-BE49-F238E27FC236}">
                <a16:creationId xmlns:a16="http://schemas.microsoft.com/office/drawing/2014/main" id="{A055F77E-E214-34DD-BC3A-A80EB3981838}"/>
              </a:ext>
            </a:extLst>
          </p:cNvPr>
          <p:cNvPicPr>
            <a:picLocks noChangeAspect="1" noChangeArrowheads="1"/>
          </p:cNvPicPr>
          <p:nvPr userDrawn="1"/>
        </p:nvPicPr>
        <p:blipFill rotWithShape="1">
          <a:blip r:embed="rId3">
            <a:biLevel thresh="25000"/>
            <a:extLst>
              <a:ext uri="{28A0092B-C50C-407E-A947-70E740481C1C}">
                <a14:useLocalDpi xmlns:a14="http://schemas.microsoft.com/office/drawing/2010/main" val="0"/>
              </a:ext>
            </a:extLst>
          </a:blip>
          <a:srcRect/>
          <a:stretch/>
        </p:blipFill>
        <p:spPr bwMode="auto">
          <a:xfrm>
            <a:off x="3481377" y="6316901"/>
            <a:ext cx="2357532" cy="454464"/>
          </a:xfrm>
          <a:prstGeom prst="rect">
            <a:avLst/>
          </a:prstGeom>
          <a:noFill/>
          <a:extLst>
            <a:ext uri="{909E8E84-426E-40DD-AFC4-6F175D3DCCD1}">
              <a14:hiddenFill xmlns:a14="http://schemas.microsoft.com/office/drawing/2010/main">
                <a:solidFill>
                  <a:srgbClr val="FFFFFF"/>
                </a:solidFill>
              </a14:hiddenFill>
            </a:ext>
          </a:extLst>
        </p:spPr>
      </p:pic>
      <p:sp>
        <p:nvSpPr>
          <p:cNvPr id="21" name="Content Placeholder 20">
            <a:extLst>
              <a:ext uri="{FF2B5EF4-FFF2-40B4-BE49-F238E27FC236}">
                <a16:creationId xmlns:a16="http://schemas.microsoft.com/office/drawing/2014/main" id="{C71597FA-8566-9AF9-690D-67DE107126BC}"/>
              </a:ext>
            </a:extLst>
          </p:cNvPr>
          <p:cNvSpPr>
            <a:spLocks noGrp="1"/>
          </p:cNvSpPr>
          <p:nvPr userDrawn="1">
            <p:ph sz="quarter" idx="11"/>
          </p:nvPr>
        </p:nvSpPr>
        <p:spPr>
          <a:xfrm>
            <a:off x="228600" y="1173164"/>
            <a:ext cx="7046843" cy="4184028"/>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Picture Placeholder 22">
            <a:extLst>
              <a:ext uri="{FF2B5EF4-FFF2-40B4-BE49-F238E27FC236}">
                <a16:creationId xmlns:a16="http://schemas.microsoft.com/office/drawing/2014/main" id="{55D447D5-7B3B-8FF1-8321-75D254327083}"/>
              </a:ext>
            </a:extLst>
          </p:cNvPr>
          <p:cNvSpPr>
            <a:spLocks noGrp="1"/>
          </p:cNvSpPr>
          <p:nvPr userDrawn="1">
            <p:ph type="pic" sz="quarter" idx="12" hasCustomPrompt="1"/>
          </p:nvPr>
        </p:nvSpPr>
        <p:spPr>
          <a:xfrm>
            <a:off x="7345018" y="1173162"/>
            <a:ext cx="4642196" cy="4999569"/>
          </a:xfrm>
        </p:spPr>
        <p:txBody>
          <a:bodyPr/>
          <a:lstStyle>
            <a:lvl1pPr marL="0" indent="0">
              <a:buNone/>
              <a:defRPr/>
            </a:lvl1pPr>
          </a:lstStyle>
          <a:p>
            <a:r>
              <a:rPr lang="en-US" dirty="0"/>
              <a:t>Figure</a:t>
            </a:r>
          </a:p>
        </p:txBody>
      </p:sp>
      <p:sp>
        <p:nvSpPr>
          <p:cNvPr id="25" name="Text Placeholder 24">
            <a:extLst>
              <a:ext uri="{FF2B5EF4-FFF2-40B4-BE49-F238E27FC236}">
                <a16:creationId xmlns:a16="http://schemas.microsoft.com/office/drawing/2014/main" id="{A6169E90-7E91-3B26-3F25-4158CE351257}"/>
              </a:ext>
            </a:extLst>
          </p:cNvPr>
          <p:cNvSpPr>
            <a:spLocks noGrp="1"/>
          </p:cNvSpPr>
          <p:nvPr userDrawn="1">
            <p:ph type="body" sz="quarter" idx="13" hasCustomPrompt="1"/>
          </p:nvPr>
        </p:nvSpPr>
        <p:spPr>
          <a:xfrm>
            <a:off x="39756" y="5517094"/>
            <a:ext cx="7235687" cy="655637"/>
          </a:xfrm>
          <a:solidFill>
            <a:schemeClr val="accent5">
              <a:lumMod val="20000"/>
              <a:lumOff val="80000"/>
            </a:schemeClr>
          </a:solidFill>
          <a:ln>
            <a:noFill/>
          </a:ln>
        </p:spPr>
        <p:txBody>
          <a:bodyPr anchor="ctr">
            <a:noAutofit/>
          </a:bodyPr>
          <a:lstStyle>
            <a:lvl1pPr marL="0" indent="0">
              <a:buNone/>
              <a:defRPr sz="1200"/>
            </a:lvl1pPr>
            <a:lvl2pPr>
              <a:defRPr sz="1200"/>
            </a:lvl2pPr>
            <a:lvl3pPr>
              <a:defRPr sz="1200"/>
            </a:lvl3pPr>
            <a:lvl4pPr>
              <a:defRPr sz="1200"/>
            </a:lvl4pPr>
            <a:lvl5pPr>
              <a:defRPr sz="1200"/>
            </a:lvl5pPr>
          </a:lstStyle>
          <a:p>
            <a:pPr lvl="0"/>
            <a:r>
              <a:rPr lang="en-US" dirty="0"/>
              <a:t>Citation</a:t>
            </a:r>
          </a:p>
        </p:txBody>
      </p:sp>
      <p:pic>
        <p:nvPicPr>
          <p:cNvPr id="26" name="Picture 25">
            <a:extLst>
              <a:ext uri="{FF2B5EF4-FFF2-40B4-BE49-F238E27FC236}">
                <a16:creationId xmlns:a16="http://schemas.microsoft.com/office/drawing/2014/main" id="{D866935B-5243-53C5-4A66-C8100B5DDA70}"/>
              </a:ext>
            </a:extLst>
          </p:cNvPr>
          <p:cNvPicPr>
            <a:picLocks noChangeAspect="1"/>
          </p:cNvPicPr>
          <p:nvPr userDrawn="1"/>
        </p:nvPicPr>
        <p:blipFill>
          <a:blip r:embed="rId4"/>
          <a:stretch>
            <a:fillRect/>
          </a:stretch>
        </p:blipFill>
        <p:spPr>
          <a:xfrm>
            <a:off x="10341826" y="6197597"/>
            <a:ext cx="1856766" cy="680814"/>
          </a:xfrm>
          <a:prstGeom prst="rect">
            <a:avLst/>
          </a:prstGeom>
        </p:spPr>
      </p:pic>
    </p:spTree>
    <p:extLst>
      <p:ext uri="{BB962C8B-B14F-4D97-AF65-F5344CB8AC3E}">
        <p14:creationId xmlns:p14="http://schemas.microsoft.com/office/powerpoint/2010/main" val="355981484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8D6C4F-31F1-BD78-32FE-7304AA80BF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11A31DF-B457-FC01-4847-402DDABE36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70878B-27F9-975A-04C4-F2976FB7FF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44E65F-3932-8741-91B4-E7F3FA2AE57B}" type="datetimeFigureOut">
              <a:rPr lang="en-US" smtClean="0"/>
              <a:t>11/10/23</a:t>
            </a:fld>
            <a:endParaRPr lang="en-US"/>
          </a:p>
        </p:txBody>
      </p:sp>
      <p:sp>
        <p:nvSpPr>
          <p:cNvPr id="5" name="Footer Placeholder 4">
            <a:extLst>
              <a:ext uri="{FF2B5EF4-FFF2-40B4-BE49-F238E27FC236}">
                <a16:creationId xmlns:a16="http://schemas.microsoft.com/office/drawing/2014/main" id="{730C4DBD-A917-9197-F0E0-A48D1B4522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73F1A4A-DAFB-80AC-757D-84513CCABA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192244-F714-3B47-A3E2-A1980DE0C5F1}" type="slidenum">
              <a:rPr lang="en-US" smtClean="0"/>
              <a:t>‹#›</a:t>
            </a:fld>
            <a:endParaRPr lang="en-US"/>
          </a:p>
        </p:txBody>
      </p:sp>
    </p:spTree>
    <p:extLst>
      <p:ext uri="{BB962C8B-B14F-4D97-AF65-F5344CB8AC3E}">
        <p14:creationId xmlns:p14="http://schemas.microsoft.com/office/powerpoint/2010/main" val="2019279334"/>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DF59A55-77B6-F553-B636-0345EE8DF323}"/>
              </a:ext>
            </a:extLst>
          </p:cNvPr>
          <p:cNvSpPr>
            <a:spLocks noGrp="1"/>
          </p:cNvSpPr>
          <p:nvPr>
            <p:ph type="body" sz="quarter" idx="10"/>
          </p:nvPr>
        </p:nvSpPr>
        <p:spPr/>
        <p:txBody>
          <a:bodyPr/>
          <a:lstStyle/>
          <a:p>
            <a:r>
              <a:rPr lang="en-US" dirty="0"/>
              <a:t>Patterns of Surface Warming Matter for Climate Sensitivity</a:t>
            </a:r>
          </a:p>
        </p:txBody>
      </p:sp>
      <p:sp>
        <p:nvSpPr>
          <p:cNvPr id="8" name="Content Placeholder 7">
            <a:extLst>
              <a:ext uri="{FF2B5EF4-FFF2-40B4-BE49-F238E27FC236}">
                <a16:creationId xmlns:a16="http://schemas.microsoft.com/office/drawing/2014/main" id="{4BD4CC3C-6069-1668-7FFD-790859CF46AA}"/>
              </a:ext>
            </a:extLst>
          </p:cNvPr>
          <p:cNvSpPr>
            <a:spLocks noGrp="1"/>
          </p:cNvSpPr>
          <p:nvPr>
            <p:ph sz="quarter" idx="11"/>
          </p:nvPr>
        </p:nvSpPr>
        <p:spPr>
          <a:xfrm>
            <a:off x="228600" y="1209607"/>
            <a:ext cx="6202017" cy="4184028"/>
          </a:xfrm>
        </p:spPr>
        <p:txBody>
          <a:bodyPr>
            <a:noAutofit/>
          </a:bodyPr>
          <a:lstStyle/>
          <a:p>
            <a:pPr marL="0" indent="0">
              <a:spcBef>
                <a:spcPts val="0"/>
              </a:spcBef>
              <a:spcAft>
                <a:spcPts val="600"/>
              </a:spcAft>
              <a:buNone/>
            </a:pPr>
            <a:r>
              <a:rPr lang="en-US" sz="1600" b="1" dirty="0">
                <a:solidFill>
                  <a:srgbClr val="5D8BBC"/>
                </a:solidFill>
                <a:latin typeface="Arial" panose="020B0604020202020204" pitchFamily="34" charset="0"/>
                <a:cs typeface="Arial" panose="020B0604020202020204" pitchFamily="34" charset="0"/>
              </a:rPr>
              <a:t>Science Question</a:t>
            </a:r>
          </a:p>
          <a:p>
            <a:pPr marL="285750" indent="-285750" defTabSz="914400">
              <a:spcBef>
                <a:spcPts val="0"/>
              </a:spcBef>
              <a:buFont typeface="Arial" panose="020B0604020202020204" pitchFamily="34" charset="0"/>
              <a:buChar char="•"/>
            </a:pPr>
            <a:r>
              <a:rPr lang="en-US" sz="1400" dirty="0"/>
              <a:t>What is our current understanding of the pattern effect?</a:t>
            </a:r>
          </a:p>
          <a:p>
            <a:pPr marL="285750" indent="-285750" defTabSz="914400">
              <a:spcBef>
                <a:spcPts val="0"/>
              </a:spcBef>
              <a:buFont typeface="Arial" panose="020B0604020202020204" pitchFamily="34" charset="0"/>
              <a:buChar char="•"/>
            </a:pPr>
            <a:r>
              <a:rPr lang="en-US" sz="1400" dirty="0"/>
              <a:t>Whare are the key unanswered questions?</a:t>
            </a:r>
          </a:p>
          <a:p>
            <a:pPr marL="285750" indent="-285750" defTabSz="914400">
              <a:spcBef>
                <a:spcPts val="0"/>
              </a:spcBef>
              <a:buFont typeface="Arial" panose="020B0604020202020204" pitchFamily="34" charset="0"/>
              <a:buChar char="•"/>
            </a:pPr>
            <a:r>
              <a:rPr lang="en-US" sz="1400" dirty="0"/>
              <a:t>Where can progress be made on this critical topic?</a:t>
            </a:r>
          </a:p>
          <a:p>
            <a:pPr marL="0" indent="0" defTabSz="914400">
              <a:spcBef>
                <a:spcPts val="0"/>
              </a:spcBef>
              <a:buNone/>
            </a:pPr>
            <a:br>
              <a:rPr lang="en-US" sz="1400" dirty="0"/>
            </a:br>
            <a:endParaRPr lang="en-US" sz="600" b="0" dirty="0">
              <a:solidFill>
                <a:schemeClr val="tx1"/>
              </a:solidFill>
            </a:endParaRPr>
          </a:p>
          <a:p>
            <a:pPr marL="0" indent="0">
              <a:spcBef>
                <a:spcPts val="0"/>
              </a:spcBef>
              <a:spcAft>
                <a:spcPts val="600"/>
              </a:spcAft>
              <a:buNone/>
            </a:pPr>
            <a:r>
              <a:rPr lang="en-US" sz="1600" b="1" dirty="0">
                <a:solidFill>
                  <a:srgbClr val="5D8BBC"/>
                </a:solidFill>
                <a:latin typeface="Arial" panose="020B0604020202020204" pitchFamily="34" charset="0"/>
                <a:cs typeface="Arial" panose="020B0604020202020204" pitchFamily="34" charset="0"/>
              </a:rPr>
              <a:t>Key Accomplishments</a:t>
            </a:r>
          </a:p>
          <a:p>
            <a:pPr marL="285750" indent="-285750">
              <a:spcBef>
                <a:spcPts val="0"/>
              </a:spcBef>
            </a:pPr>
            <a:r>
              <a:rPr lang="en-US" sz="1400" b="0" dirty="0">
                <a:solidFill>
                  <a:schemeClr val="tx1"/>
                </a:solidFill>
                <a:latin typeface="+mn-lt"/>
              </a:rPr>
              <a:t>The team reviewed the physical mechanisms driving the pattern effect, implications for estimating and constraining climate sensitivity, and identified pressing unanswered questions, providing fodder for future research. </a:t>
            </a:r>
          </a:p>
          <a:p>
            <a:pPr marL="285750" indent="-285750">
              <a:spcBef>
                <a:spcPts val="0"/>
              </a:spcBef>
            </a:pPr>
            <a:endParaRPr lang="en-US" sz="1400" dirty="0"/>
          </a:p>
          <a:p>
            <a:pPr marL="0" indent="0">
              <a:spcBef>
                <a:spcPts val="0"/>
              </a:spcBef>
              <a:buNone/>
            </a:pPr>
            <a:endParaRPr lang="en-US" sz="600" b="0" dirty="0">
              <a:solidFill>
                <a:schemeClr val="tx1"/>
              </a:solidFill>
              <a:latin typeface="+mn-lt"/>
            </a:endParaRPr>
          </a:p>
          <a:p>
            <a:pPr marL="0" indent="0" defTabSz="914400">
              <a:spcBef>
                <a:spcPts val="0"/>
              </a:spcBef>
              <a:spcAft>
                <a:spcPts val="600"/>
              </a:spcAft>
              <a:buNone/>
            </a:pPr>
            <a:r>
              <a:rPr lang="en-US" sz="1600" b="1" dirty="0">
                <a:solidFill>
                  <a:srgbClr val="5D8BBC"/>
                </a:solidFill>
                <a:latin typeface="Arial" panose="020B0604020202020204" pitchFamily="34" charset="0"/>
                <a:cs typeface="Arial" panose="020B0604020202020204" pitchFamily="34" charset="0"/>
              </a:rPr>
              <a:t>Impact</a:t>
            </a:r>
          </a:p>
          <a:p>
            <a:pPr marL="285750" indent="-285750" defTabSz="914400">
              <a:spcBef>
                <a:spcPts val="0"/>
              </a:spcBef>
              <a:buFont typeface="Arial" panose="020B0604020202020204" pitchFamily="34" charset="0"/>
              <a:buChar char="•"/>
            </a:pPr>
            <a:r>
              <a:rPr lang="en-US" sz="1400" b="0" dirty="0">
                <a:solidFill>
                  <a:schemeClr val="tx1"/>
                </a:solidFill>
                <a:latin typeface="+mn-lt"/>
              </a:rPr>
              <a:t>This commentary piece targeted a broad scientific audience, informing them of the importance of the pattern effect, its causes and implications, as well as areas in need of further research. It highlights the need for inter-disciplinary collaboration across numerous communities to continue making progress. </a:t>
            </a:r>
          </a:p>
        </p:txBody>
      </p:sp>
      <p:sp>
        <p:nvSpPr>
          <p:cNvPr id="4" name="Text Placeholder 3">
            <a:extLst>
              <a:ext uri="{FF2B5EF4-FFF2-40B4-BE49-F238E27FC236}">
                <a16:creationId xmlns:a16="http://schemas.microsoft.com/office/drawing/2014/main" id="{4A13955A-96F7-AEA0-D308-041FEEBA1610}"/>
              </a:ext>
            </a:extLst>
          </p:cNvPr>
          <p:cNvSpPr>
            <a:spLocks noGrp="1"/>
          </p:cNvSpPr>
          <p:nvPr>
            <p:ph type="body" sz="quarter" idx="13"/>
          </p:nvPr>
        </p:nvSpPr>
        <p:spPr>
          <a:xfrm>
            <a:off x="39756" y="5517094"/>
            <a:ext cx="6390861" cy="655637"/>
          </a:xfrm>
        </p:spPr>
        <p:txBody>
          <a:bodyPr/>
          <a:lstStyle/>
          <a:p>
            <a:pPr algn="ctr"/>
            <a:r>
              <a:rPr lang="en-US" dirty="0" err="1"/>
              <a:t>Rugenstein</a:t>
            </a:r>
            <a:r>
              <a:rPr lang="en-US" dirty="0"/>
              <a:t>, M., M. D. Zelinka, K. </a:t>
            </a:r>
            <a:r>
              <a:rPr lang="en-US" dirty="0" err="1"/>
              <a:t>Karnauskas</a:t>
            </a:r>
            <a:r>
              <a:rPr lang="en-US" dirty="0"/>
              <a:t>, P. </a:t>
            </a:r>
            <a:r>
              <a:rPr lang="en-US" dirty="0" err="1"/>
              <a:t>Ceppi</a:t>
            </a:r>
            <a:r>
              <a:rPr lang="en-US" dirty="0"/>
              <a:t>, and T. Andrews, 2023: Patterns of Surface Warming Matter for Climate Sensitivity, </a:t>
            </a:r>
            <a:r>
              <a:rPr lang="en-US" i="1" dirty="0"/>
              <a:t>Eos</a:t>
            </a:r>
            <a:r>
              <a:rPr lang="en-US" dirty="0"/>
              <a:t>, 104, doi:10.1029/2023EO230411</a:t>
            </a:r>
          </a:p>
        </p:txBody>
      </p:sp>
      <p:sp>
        <p:nvSpPr>
          <p:cNvPr id="7" name="TextBox 6">
            <a:extLst>
              <a:ext uri="{FF2B5EF4-FFF2-40B4-BE49-F238E27FC236}">
                <a16:creationId xmlns:a16="http://schemas.microsoft.com/office/drawing/2014/main" id="{51725B87-2D41-5EFF-C7B4-4789422CDEDD}"/>
              </a:ext>
            </a:extLst>
          </p:cNvPr>
          <p:cNvSpPr txBox="1"/>
          <p:nvPr/>
        </p:nvSpPr>
        <p:spPr>
          <a:xfrm>
            <a:off x="7465543" y="4701137"/>
            <a:ext cx="4686701" cy="1384995"/>
          </a:xfrm>
          <a:prstGeom prst="rect">
            <a:avLst/>
          </a:prstGeom>
          <a:noFill/>
        </p:spPr>
        <p:txBody>
          <a:bodyPr wrap="square" rtlCol="0">
            <a:spAutoFit/>
          </a:bodyPr>
          <a:lstStyle/>
          <a:p>
            <a:pPr algn="ctr"/>
            <a:r>
              <a:rPr lang="en-US" sz="1200" i="1" dirty="0"/>
              <a:t>(left) The surface and vertical structure of warming observed over the past few decades in the tropical Pacific, characterized by strong warming in regions of deep convection (e.g., western Pacific) and cooling in parts of the eastern Pacific. This pattern favors extensive low-level cloud cover that reflects solar radiation and keeps Earth relatively cool. (right) Typical representation of warming simulated by models over this period, which differs from the observed one and favors less efficient radiative damping.</a:t>
            </a:r>
          </a:p>
        </p:txBody>
      </p:sp>
      <p:pic>
        <p:nvPicPr>
          <p:cNvPr id="5" name="Picture 4">
            <a:extLst>
              <a:ext uri="{FF2B5EF4-FFF2-40B4-BE49-F238E27FC236}">
                <a16:creationId xmlns:a16="http://schemas.microsoft.com/office/drawing/2014/main" id="{5C2AEC11-F134-AFB6-2884-366F94201C16}"/>
              </a:ext>
            </a:extLst>
          </p:cNvPr>
          <p:cNvPicPr>
            <a:picLocks noChangeAspect="1"/>
          </p:cNvPicPr>
          <p:nvPr/>
        </p:nvPicPr>
        <p:blipFill>
          <a:blip r:embed="rId3"/>
          <a:stretch>
            <a:fillRect/>
          </a:stretch>
        </p:blipFill>
        <p:spPr>
          <a:xfrm>
            <a:off x="7442483" y="970027"/>
            <a:ext cx="4709762" cy="3731109"/>
          </a:xfrm>
          <a:prstGeom prst="rect">
            <a:avLst/>
          </a:prstGeom>
        </p:spPr>
      </p:pic>
    </p:spTree>
    <p:extLst>
      <p:ext uri="{BB962C8B-B14F-4D97-AF65-F5344CB8AC3E}">
        <p14:creationId xmlns:p14="http://schemas.microsoft.com/office/powerpoint/2010/main" val="27079814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274</TotalTime>
  <Words>487</Words>
  <Application>Microsoft Macintosh PowerPoint</Application>
  <PresentationFormat>Widescreen</PresentationFormat>
  <Paragraphs>24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Ullrich, Paul Aaron</dc:creator>
  <cp:lastModifiedBy>Zelinka, Mark</cp:lastModifiedBy>
  <cp:revision>12</cp:revision>
  <dcterms:created xsi:type="dcterms:W3CDTF">2023-03-22T21:09:49Z</dcterms:created>
  <dcterms:modified xsi:type="dcterms:W3CDTF">2023-11-10T22:46:17Z</dcterms:modified>
</cp:coreProperties>
</file>