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 id="2147483691" r:id="rId3"/>
  </p:sldMasterIdLst>
  <p:notesMasterIdLst>
    <p:notesMasterId r:id="rId5"/>
  </p:notesMasterIdLst>
  <p:handoutMasterIdLst>
    <p:handoutMasterId r:id="rId6"/>
  </p:handoutMasterIdLst>
  <p:sldIdLst>
    <p:sldId id="269"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36"/>
    <a:srgbClr val="E86E25"/>
    <a:srgbClr val="1C75BC"/>
    <a:srgbClr val="88AC2E"/>
    <a:srgbClr val="008000"/>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4" autoAdjust="0"/>
    <p:restoredTop sz="96132" autoAdjust="0"/>
  </p:normalViewPr>
  <p:slideViewPr>
    <p:cSldViewPr snapToGrid="0" snapToObjects="1">
      <p:cViewPr varScale="1">
        <p:scale>
          <a:sx n="112" d="100"/>
          <a:sy n="112" d="100"/>
        </p:scale>
        <p:origin x="2392" y="184"/>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5" d="100"/>
          <a:sy n="65" d="100"/>
        </p:scale>
        <p:origin x="-15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5/30/24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5/30/24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781C719-3C4F-EB4F-89FE-A3D057C59AC3}" type="slidenum">
              <a:rPr lang="en-US" smtClean="0"/>
              <a:t>1</a:t>
            </a:fld>
            <a:endParaRPr lang="en-US"/>
          </a:p>
        </p:txBody>
      </p:sp>
    </p:spTree>
    <p:extLst>
      <p:ext uri="{BB962C8B-B14F-4D97-AF65-F5344CB8AC3E}">
        <p14:creationId xmlns:p14="http://schemas.microsoft.com/office/powerpoint/2010/main" val="1673303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49" name="Picture 48"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18" name="Picture 17"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19" name="Picture 18" descr="Berkeley_Lab_Logo_Small.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20"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a:ext>
            </a:extLst>
          </a:blip>
          <a:stretch>
            <a:fillRect/>
          </a:stretch>
        </p:blipFill>
        <p:spPr bwMode="auto">
          <a:xfrm>
            <a:off x="5960576" y="6293639"/>
            <a:ext cx="548640" cy="52405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 Placeholder 2"/>
          <p:cNvSpPr>
            <a:spLocks noGrp="1"/>
          </p:cNvSpPr>
          <p:nvPr>
            <p:ph type="body" sz="quarter" idx="36" hasCustomPrompt="1"/>
          </p:nvPr>
        </p:nvSpPr>
        <p:spPr>
          <a:xfrm>
            <a:off x="14288" y="5308600"/>
            <a:ext cx="3373437" cy="246063"/>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254255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a:ext>
            </a:extLst>
          </a:blip>
          <a:stretch>
            <a:fillRect/>
          </a:stretch>
        </p:blipFill>
        <p:spPr bwMode="auto">
          <a:xfrm>
            <a:off x="5960576" y="6293639"/>
            <a:ext cx="548640" cy="524054"/>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22"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3"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24"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25"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sp>
        <p:nvSpPr>
          <p:cNvPr id="26" name="Text Placeholder 2"/>
          <p:cNvSpPr>
            <a:spLocks noGrp="1"/>
          </p:cNvSpPr>
          <p:nvPr>
            <p:ph type="body" sz="quarter" idx="36" hasCustomPrompt="1"/>
          </p:nvPr>
        </p:nvSpPr>
        <p:spPr>
          <a:xfrm>
            <a:off x="3662319" y="6260098"/>
            <a:ext cx="2298257" cy="557595"/>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3724630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4572000" y="3429000"/>
            <a:ext cx="462751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0" y="3429000"/>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0" y="762797"/>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846587891"/>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16/j.agrformet.2023.109725"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Ecosystem groundwater use enhances carbon assimilation and tree growth</a:t>
            </a:r>
          </a:p>
        </p:txBody>
      </p:sp>
      <p:sp>
        <p:nvSpPr>
          <p:cNvPr id="10" name="Text Placeholder 9"/>
          <p:cNvSpPr>
            <a:spLocks noGrp="1"/>
          </p:cNvSpPr>
          <p:nvPr>
            <p:ph type="body" sz="quarter" idx="26"/>
          </p:nvPr>
        </p:nvSpPr>
        <p:spPr>
          <a:xfrm>
            <a:off x="53794" y="5788465"/>
            <a:ext cx="4141016" cy="522514"/>
          </a:xfrm>
        </p:spPr>
        <p:txBody>
          <a:bodyPr/>
          <a:lstStyle/>
          <a:p>
            <a:pPr algn="l">
              <a:lnSpc>
                <a:spcPct val="100000"/>
              </a:lnSpc>
            </a:pPr>
            <a:r>
              <a:rPr lang="en-US" sz="1200" dirty="0" err="1"/>
              <a:t>Ruehr</a:t>
            </a:r>
            <a:r>
              <a:rPr lang="en-US" sz="1200" dirty="0"/>
              <a:t> S et al. (2023), </a:t>
            </a:r>
            <a:r>
              <a:rPr lang="en-US" sz="1200" i="1" dirty="0"/>
              <a:t>Agricultural and Forest Meteorology</a:t>
            </a:r>
          </a:p>
          <a:p>
            <a:pPr algn="l">
              <a:lnSpc>
                <a:spcPct val="100000"/>
              </a:lnSpc>
            </a:pPr>
            <a:r>
              <a:rPr lang="en-US" sz="1200" i="1" dirty="0"/>
              <a:t>DOI: </a:t>
            </a:r>
            <a:r>
              <a:rPr lang="en-US" sz="1200" i="1" dirty="0">
                <a:hlinkClick r:id="rId3"/>
              </a:rPr>
              <a:t>https://doi.org</a:t>
            </a:r>
            <a:r>
              <a:rPr lang="en-US" sz="1200" i="1">
                <a:hlinkClick r:id="rId3"/>
              </a:rPr>
              <a:t>/10.1016/j.agrformet.2023.109725</a:t>
            </a:r>
            <a:endParaRPr lang="en-US" sz="1200" i="1"/>
          </a:p>
        </p:txBody>
      </p:sp>
      <p:sp>
        <p:nvSpPr>
          <p:cNvPr id="11" name="Text Placeholder 10"/>
          <p:cNvSpPr>
            <a:spLocks noGrp="1"/>
          </p:cNvSpPr>
          <p:nvPr>
            <p:ph type="body" sz="quarter" idx="30"/>
          </p:nvPr>
        </p:nvSpPr>
        <p:spPr>
          <a:xfrm>
            <a:off x="3920474" y="1107099"/>
            <a:ext cx="5330056" cy="1875125"/>
          </a:xfrm>
        </p:spPr>
        <p:txBody>
          <a:bodyPr/>
          <a:lstStyle/>
          <a:p>
            <a:pPr marL="119063" indent="-109538">
              <a:buFont typeface="Arial" charset="0"/>
              <a:buChar char="•"/>
            </a:pPr>
            <a:r>
              <a:rPr lang="en-US" sz="1400" dirty="0"/>
              <a:t>We show that daily ecosystem groundwater use increases under positive groundwater anomalies and is associated with increased carbon assimilation and evapotranspiration rates. Three machine learning algorithms better predict gross primary productivity and tree growth anomalies when trained using groundwater data. </a:t>
            </a:r>
          </a:p>
        </p:txBody>
      </p:sp>
      <p:sp>
        <p:nvSpPr>
          <p:cNvPr id="14" name="Text Placeholder 13"/>
          <p:cNvSpPr>
            <a:spLocks noGrp="1"/>
          </p:cNvSpPr>
          <p:nvPr>
            <p:ph type="body" sz="quarter" idx="35"/>
          </p:nvPr>
        </p:nvSpPr>
        <p:spPr>
          <a:xfrm>
            <a:off x="3916592" y="5055882"/>
            <a:ext cx="5303608" cy="1456860"/>
          </a:xfrm>
        </p:spPr>
        <p:txBody>
          <a:bodyPr>
            <a:noAutofit/>
          </a:bodyPr>
          <a:lstStyle/>
          <a:p>
            <a:pPr marL="119063" indent="-109538">
              <a:buFont typeface="Arial" charset="0"/>
              <a:buChar char="•"/>
            </a:pPr>
            <a:r>
              <a:rPr lang="en-US" sz="1400" dirty="0"/>
              <a:t>We use 20 years of eddy covariance, groundwater, and tree growth measurements to isolate the impact of groundwater on carbon cycling in a semi-arid Mediterranean system in California during the summer dry season. </a:t>
            </a:r>
          </a:p>
        </p:txBody>
      </p:sp>
      <p:pic>
        <p:nvPicPr>
          <p:cNvPr id="16" name="Picture 15"/>
          <p:cNvPicPr>
            <a:picLocks noChangeAspect="1"/>
          </p:cNvPicPr>
          <p:nvPr/>
        </p:nvPicPr>
        <p:blipFill>
          <a:blip r:embed="rId4"/>
          <a:stretch>
            <a:fillRect/>
          </a:stretch>
        </p:blipFill>
        <p:spPr>
          <a:xfrm>
            <a:off x="6055690" y="6281111"/>
            <a:ext cx="455950" cy="479095"/>
          </a:xfrm>
          <a:prstGeom prst="rect">
            <a:avLst/>
          </a:prstGeom>
        </p:spPr>
      </p:pic>
      <p:sp>
        <p:nvSpPr>
          <p:cNvPr id="26" name="Rectangle 25"/>
          <p:cNvSpPr/>
          <p:nvPr/>
        </p:nvSpPr>
        <p:spPr>
          <a:xfrm>
            <a:off x="1849826" y="2898817"/>
            <a:ext cx="443588" cy="8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1"/>
          <p:cNvSpPr txBox="1">
            <a:spLocks/>
          </p:cNvSpPr>
          <p:nvPr/>
        </p:nvSpPr>
        <p:spPr>
          <a:xfrm>
            <a:off x="3973742" y="766666"/>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
        <p:nvSpPr>
          <p:cNvPr id="17" name="Text Placeholder 21"/>
          <p:cNvSpPr txBox="1">
            <a:spLocks/>
          </p:cNvSpPr>
          <p:nvPr/>
        </p:nvSpPr>
        <p:spPr>
          <a:xfrm>
            <a:off x="3973741" y="2530118"/>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pic>
        <p:nvPicPr>
          <p:cNvPr id="20" name="Picture 19">
            <a:extLst>
              <a:ext uri="{FF2B5EF4-FFF2-40B4-BE49-F238E27FC236}">
                <a16:creationId xmlns:a16="http://schemas.microsoft.com/office/drawing/2014/main" id="{8E65135B-E6C6-9C41-ADE9-D292A31CD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6913" y="6310979"/>
            <a:ext cx="829401" cy="483347"/>
          </a:xfrm>
          <a:prstGeom prst="rect">
            <a:avLst/>
          </a:prstGeom>
        </p:spPr>
      </p:pic>
      <p:sp>
        <p:nvSpPr>
          <p:cNvPr id="27" name="Text Placeholder 10">
            <a:extLst>
              <a:ext uri="{FF2B5EF4-FFF2-40B4-BE49-F238E27FC236}">
                <a16:creationId xmlns:a16="http://schemas.microsoft.com/office/drawing/2014/main" id="{1117DF31-C620-0240-828D-B0385DC7A081}"/>
              </a:ext>
            </a:extLst>
          </p:cNvPr>
          <p:cNvSpPr txBox="1">
            <a:spLocks/>
          </p:cNvSpPr>
          <p:nvPr/>
        </p:nvSpPr>
        <p:spPr>
          <a:xfrm>
            <a:off x="3900594" y="2895601"/>
            <a:ext cx="5170258" cy="1214209"/>
          </a:xfrm>
          <a:prstGeom prst="rect">
            <a:avLst/>
          </a:prstGeom>
        </p:spPr>
        <p:txBody>
          <a:bodyPr/>
          <a:lstStyle>
            <a:lvl1pPr marL="228600" indent="0" algn="l" rtl="0" eaLnBrk="1" fontAlgn="base" hangingPunct="1">
              <a:spcBef>
                <a:spcPct val="20000"/>
              </a:spcBef>
              <a:spcAft>
                <a:spcPct val="0"/>
              </a:spcAft>
              <a:buFont typeface="Arial" charset="0"/>
              <a:buNone/>
              <a:defRPr sz="1600" b="0" kern="1200">
                <a:solidFill>
                  <a:schemeClr val="tx1"/>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09538">
              <a:buFont typeface="Arial" charset="0"/>
              <a:buChar char="•"/>
            </a:pPr>
            <a:r>
              <a:rPr lang="en-US" sz="1400" dirty="0"/>
              <a:t>Our results suggest that groundwater has a unique effect on carbon assimilation and allocation to woody growth. They demonstrate the importance of deep subsurface water resources to carbon assimilation and woody growth in dryland systems, as well as the benefits of collocated, long-term eddy covariance and ancillary datasets to improve understanding of complex ecosystem dynamics.</a:t>
            </a:r>
          </a:p>
        </p:txBody>
      </p:sp>
      <p:sp>
        <p:nvSpPr>
          <p:cNvPr id="21" name="Text Placeholder 21">
            <a:extLst>
              <a:ext uri="{FF2B5EF4-FFF2-40B4-BE49-F238E27FC236}">
                <a16:creationId xmlns:a16="http://schemas.microsoft.com/office/drawing/2014/main" id="{A411F716-722B-4347-8E72-6B1A44E695CD}"/>
              </a:ext>
            </a:extLst>
          </p:cNvPr>
          <p:cNvSpPr txBox="1">
            <a:spLocks/>
          </p:cNvSpPr>
          <p:nvPr/>
        </p:nvSpPr>
        <p:spPr>
          <a:xfrm>
            <a:off x="3973742" y="4751163"/>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4" name="Rectangle 3">
            <a:extLst>
              <a:ext uri="{FF2B5EF4-FFF2-40B4-BE49-F238E27FC236}">
                <a16:creationId xmlns:a16="http://schemas.microsoft.com/office/drawing/2014/main" id="{F1B192AF-5D0D-C740-A9F9-9B8289D1E9DF}"/>
              </a:ext>
            </a:extLst>
          </p:cNvPr>
          <p:cNvSpPr/>
          <p:nvPr/>
        </p:nvSpPr>
        <p:spPr>
          <a:xfrm>
            <a:off x="37492" y="4035018"/>
            <a:ext cx="3947679" cy="1569660"/>
          </a:xfrm>
          <a:prstGeom prst="rect">
            <a:avLst/>
          </a:prstGeom>
        </p:spPr>
        <p:txBody>
          <a:bodyPr wrap="square">
            <a:spAutoFit/>
          </a:bodyPr>
          <a:lstStyle/>
          <a:p>
            <a:r>
              <a:rPr lang="en-US" sz="1200" b="1" u="sng" dirty="0">
                <a:solidFill>
                  <a:srgbClr val="106636"/>
                </a:solidFill>
              </a:rPr>
              <a:t>Fig. </a:t>
            </a:r>
            <a:r>
              <a:rPr lang="en-US" sz="1200" b="1" dirty="0">
                <a:solidFill>
                  <a:srgbClr val="106636"/>
                </a:solidFill>
              </a:rPr>
              <a:t>Continuous water table depth (WTD) levels correspond to groundwater-derived transpiration (</a:t>
            </a:r>
            <a:r>
              <a:rPr lang="en-US" sz="1200" b="1" dirty="0" err="1">
                <a:solidFill>
                  <a:srgbClr val="106636"/>
                </a:solidFill>
              </a:rPr>
              <a:t>Tg</a:t>
            </a:r>
            <a:r>
              <a:rPr lang="en-US" sz="1200" b="1" dirty="0">
                <a:solidFill>
                  <a:srgbClr val="106636"/>
                </a:solidFill>
              </a:rPr>
              <a:t>). WTD vs. </a:t>
            </a:r>
            <a:r>
              <a:rPr lang="en-US" sz="1200" b="1" dirty="0" err="1">
                <a:solidFill>
                  <a:srgbClr val="106636"/>
                </a:solidFill>
              </a:rPr>
              <a:t>Tg</a:t>
            </a:r>
            <a:r>
              <a:rPr lang="en-US" sz="1200" b="1" dirty="0">
                <a:solidFill>
                  <a:srgbClr val="106636"/>
                </a:solidFill>
              </a:rPr>
              <a:t>, colored by gross primary productivity anomalies (GPP) with a loess smooth (solid black line). Mean WTD over the course of the 20-year time series is –8 m (dashed line), which also corresponds to a threshold below which </a:t>
            </a:r>
            <a:r>
              <a:rPr lang="en-US" sz="1200" b="1" dirty="0" err="1">
                <a:solidFill>
                  <a:srgbClr val="106636"/>
                </a:solidFill>
              </a:rPr>
              <a:t>Tg</a:t>
            </a:r>
            <a:r>
              <a:rPr lang="en-US" sz="1200" b="1" dirty="0">
                <a:solidFill>
                  <a:srgbClr val="106636"/>
                </a:solidFill>
              </a:rPr>
              <a:t> and GPP anomalies are significantly diminished relative to shallower WTD, suggesting limited access to groundwater.</a:t>
            </a:r>
          </a:p>
        </p:txBody>
      </p:sp>
      <p:pic>
        <p:nvPicPr>
          <p:cNvPr id="3" name="Picture 2" descr="A diagram of a graph&#10;&#10;Description automatically generated with medium confidence">
            <a:extLst>
              <a:ext uri="{FF2B5EF4-FFF2-40B4-BE49-F238E27FC236}">
                <a16:creationId xmlns:a16="http://schemas.microsoft.com/office/drawing/2014/main" id="{5CA341FD-C00E-6201-D466-9D9E042FB4D2}"/>
              </a:ext>
            </a:extLst>
          </p:cNvPr>
          <p:cNvPicPr>
            <a:picLocks noChangeAspect="1"/>
          </p:cNvPicPr>
          <p:nvPr/>
        </p:nvPicPr>
        <p:blipFill rotWithShape="1">
          <a:blip r:embed="rId6"/>
          <a:srcRect l="57777"/>
          <a:stretch/>
        </p:blipFill>
        <p:spPr>
          <a:xfrm>
            <a:off x="514086" y="903985"/>
            <a:ext cx="2877022" cy="3122993"/>
          </a:xfrm>
          <a:prstGeom prst="rect">
            <a:avLst/>
          </a:prstGeom>
        </p:spPr>
      </p:pic>
    </p:spTree>
    <p:extLst>
      <p:ext uri="{BB962C8B-B14F-4D97-AF65-F5344CB8AC3E}">
        <p14:creationId xmlns:p14="http://schemas.microsoft.com/office/powerpoint/2010/main" val="4153007736"/>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rizonal Img_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3586</TotalTime>
  <Words>265</Words>
  <Application>Microsoft Macintosh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vt:i4>
      </vt:variant>
    </vt:vector>
  </HeadingPairs>
  <TitlesOfParts>
    <vt:vector size="6" baseType="lpstr">
      <vt:lpstr>Arial</vt:lpstr>
      <vt:lpstr>Calibri</vt:lpstr>
      <vt:lpstr>Other EESA Highlights (not DOE-SC)</vt:lpstr>
      <vt:lpstr>DOE-SC EESA Highlights</vt:lpstr>
      <vt:lpstr>Horizonal Img_DOE-SC EESA Highlights</vt:lpstr>
      <vt:lpstr>Ecosystem groundwater use enhances carbon assimilation and tree growth</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Trevor Keenan</cp:lastModifiedBy>
  <cp:revision>219</cp:revision>
  <dcterms:created xsi:type="dcterms:W3CDTF">2016-02-10T19:06:12Z</dcterms:created>
  <dcterms:modified xsi:type="dcterms:W3CDTF">2024-05-31T04:07:33Z</dcterms:modified>
</cp:coreProperties>
</file>