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 id="2147483691" r:id="rId3"/>
  </p:sldMasterIdLst>
  <p:notesMasterIdLst>
    <p:notesMasterId r:id="rId5"/>
  </p:notesMasterIdLst>
  <p:handoutMasterIdLst>
    <p:handoutMasterId r:id="rId6"/>
  </p:handoutMasterIdLst>
  <p:sldIdLst>
    <p:sldId id="26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E86E25"/>
    <a:srgbClr val="1C75BC"/>
    <a:srgbClr val="88AC2E"/>
    <a:srgbClr val="008000"/>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4" autoAdjust="0"/>
    <p:restoredTop sz="96143" autoAdjust="0"/>
  </p:normalViewPr>
  <p:slideViewPr>
    <p:cSldViewPr snapToGrid="0" snapToObjects="1">
      <p:cViewPr varScale="1">
        <p:scale>
          <a:sx n="112" d="100"/>
          <a:sy n="112" d="100"/>
        </p:scale>
        <p:origin x="2392" y="200"/>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5/30/24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5/30/24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781C719-3C4F-EB4F-89FE-A3D057C59AC3}" type="slidenum">
              <a:rPr lang="en-US" smtClean="0"/>
              <a:t>1</a:t>
            </a:fld>
            <a:endParaRPr lang="en-US"/>
          </a:p>
        </p:txBody>
      </p:sp>
    </p:spTree>
    <p:extLst>
      <p:ext uri="{BB962C8B-B14F-4D97-AF65-F5344CB8AC3E}">
        <p14:creationId xmlns:p14="http://schemas.microsoft.com/office/powerpoint/2010/main" val="1673303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25425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22"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3"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24"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25"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sp>
        <p:nvSpPr>
          <p:cNvPr id="26" name="Text Placeholder 2"/>
          <p:cNvSpPr>
            <a:spLocks noGrp="1"/>
          </p:cNvSpPr>
          <p:nvPr>
            <p:ph type="body" sz="quarter" idx="36" hasCustomPrompt="1"/>
          </p:nvPr>
        </p:nvSpPr>
        <p:spPr>
          <a:xfrm>
            <a:off x="3662319" y="6260098"/>
            <a:ext cx="2298257" cy="557595"/>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37246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38/s43017-023-00456-3"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Evidence and attribution of the enhanced land carbon sink</a:t>
            </a:r>
          </a:p>
        </p:txBody>
      </p:sp>
      <p:sp>
        <p:nvSpPr>
          <p:cNvPr id="10" name="Text Placeholder 9"/>
          <p:cNvSpPr>
            <a:spLocks noGrp="1"/>
          </p:cNvSpPr>
          <p:nvPr>
            <p:ph type="body" sz="quarter" idx="26"/>
          </p:nvPr>
        </p:nvSpPr>
        <p:spPr>
          <a:xfrm>
            <a:off x="53794" y="5788465"/>
            <a:ext cx="4141016" cy="522514"/>
          </a:xfrm>
        </p:spPr>
        <p:txBody>
          <a:bodyPr/>
          <a:lstStyle/>
          <a:p>
            <a:pPr algn="l">
              <a:lnSpc>
                <a:spcPct val="100000"/>
              </a:lnSpc>
            </a:pPr>
            <a:r>
              <a:rPr lang="en-US" sz="1200" dirty="0" err="1"/>
              <a:t>Ruehr</a:t>
            </a:r>
            <a:r>
              <a:rPr lang="en-US" sz="1200" dirty="0"/>
              <a:t> J et al. (2023), </a:t>
            </a:r>
            <a:r>
              <a:rPr lang="en-US" sz="1200" i="1" dirty="0"/>
              <a:t>Nature Reviews</a:t>
            </a:r>
          </a:p>
          <a:p>
            <a:pPr algn="l">
              <a:lnSpc>
                <a:spcPct val="100000"/>
              </a:lnSpc>
            </a:pPr>
            <a:r>
              <a:rPr lang="en-US" sz="1200" i="1" dirty="0"/>
              <a:t>DOI: </a:t>
            </a:r>
            <a:r>
              <a:rPr lang="en-US" sz="1200" i="1" dirty="0">
                <a:hlinkClick r:id="rId3"/>
              </a:rPr>
              <a:t>https://doi.org/10.1038/s43017-023-00456-3</a:t>
            </a:r>
            <a:endParaRPr lang="en-US" sz="1200" i="1" dirty="0"/>
          </a:p>
        </p:txBody>
      </p:sp>
      <p:sp>
        <p:nvSpPr>
          <p:cNvPr id="11" name="Text Placeholder 10"/>
          <p:cNvSpPr>
            <a:spLocks noGrp="1"/>
          </p:cNvSpPr>
          <p:nvPr>
            <p:ph type="body" sz="quarter" idx="30"/>
          </p:nvPr>
        </p:nvSpPr>
        <p:spPr>
          <a:xfrm>
            <a:off x="3920474" y="1107099"/>
            <a:ext cx="5330056" cy="1875125"/>
          </a:xfrm>
        </p:spPr>
        <p:txBody>
          <a:bodyPr/>
          <a:lstStyle/>
          <a:p>
            <a:pPr marL="119063" indent="-109538">
              <a:buFont typeface="Arial" charset="0"/>
              <a:buChar char="•"/>
            </a:pPr>
            <a:r>
              <a:rPr lang="en-US" sz="1400" dirty="0"/>
              <a:t>This study focuses on the mechanisms through which climate change has been partially mitigated by an increasing net land carbon sink in the terrestrial biosphere.</a:t>
            </a:r>
          </a:p>
          <a:p>
            <a:pPr marL="119063" indent="-109538">
              <a:buFont typeface="Arial" charset="0"/>
              <a:buChar char="•"/>
            </a:pPr>
            <a:r>
              <a:rPr lang="en-US" sz="1400" dirty="0"/>
              <a:t>This sink has increased from 1.2  </a:t>
            </a:r>
            <a:r>
              <a:rPr lang="en-US" sz="1400" dirty="0" err="1"/>
              <a:t>PgC</a:t>
            </a:r>
            <a:r>
              <a:rPr lang="en-US" sz="1400" dirty="0"/>
              <a:t> yr−1 in the 1960s to 3.1  </a:t>
            </a:r>
            <a:r>
              <a:rPr lang="en-US" sz="1400" dirty="0" err="1"/>
              <a:t>PgC</a:t>
            </a:r>
            <a:r>
              <a:rPr lang="en-US" sz="1400" dirty="0"/>
              <a:t> yr−1 in the 2010s. </a:t>
            </a:r>
          </a:p>
          <a:p>
            <a:pPr marL="119063" indent="-109538">
              <a:buFont typeface="Arial" charset="0"/>
              <a:buChar char="•"/>
            </a:pPr>
            <a:r>
              <a:rPr lang="en-US" sz="1400" dirty="0"/>
              <a:t>This trend results largely from carbon dioxide fertilization increasing photosynthesis, mainly in tropical forest regions, and elevated temperatures reducing cold limitation, mainly at higher latitudes.</a:t>
            </a:r>
            <a:br>
              <a:rPr lang="en-US" sz="1400" dirty="0"/>
            </a:br>
            <a:endParaRPr lang="en-US" sz="1400" dirty="0"/>
          </a:p>
        </p:txBody>
      </p:sp>
      <p:sp>
        <p:nvSpPr>
          <p:cNvPr id="14" name="Text Placeholder 13"/>
          <p:cNvSpPr>
            <a:spLocks noGrp="1"/>
          </p:cNvSpPr>
          <p:nvPr>
            <p:ph type="body" sz="quarter" idx="35"/>
          </p:nvPr>
        </p:nvSpPr>
        <p:spPr>
          <a:xfrm>
            <a:off x="3916592" y="4404372"/>
            <a:ext cx="5303608" cy="1456860"/>
          </a:xfrm>
        </p:spPr>
        <p:txBody>
          <a:bodyPr>
            <a:noAutofit/>
          </a:bodyPr>
          <a:lstStyle/>
          <a:p>
            <a:pPr marL="119063" indent="-109538">
              <a:buFont typeface="Arial" charset="0"/>
              <a:buChar char="•"/>
            </a:pPr>
            <a:r>
              <a:rPr lang="en-US" sz="1400" dirty="0"/>
              <a:t>We examine the evidence for and implications of an increased land carbon sink. First, we explore the evidence of land sink enhancement from various observations and methodologies. We then outline the processes driving this change, and discuss projected changes in the sink and associated implications for natural climate solutions and society. We end by outlining future research priorities to better understand and manage dynamic land carbon stocks and sinks.</a:t>
            </a:r>
          </a:p>
        </p:txBody>
      </p:sp>
      <p:pic>
        <p:nvPicPr>
          <p:cNvPr id="16" name="Picture 15"/>
          <p:cNvPicPr>
            <a:picLocks noChangeAspect="1"/>
          </p:cNvPicPr>
          <p:nvPr/>
        </p:nvPicPr>
        <p:blipFill>
          <a:blip r:embed="rId4"/>
          <a:stretch>
            <a:fillRect/>
          </a:stretch>
        </p:blipFill>
        <p:spPr>
          <a:xfrm>
            <a:off x="6055690" y="6281111"/>
            <a:ext cx="455950" cy="479095"/>
          </a:xfrm>
          <a:prstGeom prst="rect">
            <a:avLst/>
          </a:prstGeom>
        </p:spPr>
      </p:pic>
      <p:sp>
        <p:nvSpPr>
          <p:cNvPr id="26" name="Rectangle 25"/>
          <p:cNvSpPr/>
          <p:nvPr/>
        </p:nvSpPr>
        <p:spPr>
          <a:xfrm>
            <a:off x="1849826" y="2898817"/>
            <a:ext cx="443588" cy="8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1"/>
          <p:cNvSpPr txBox="1">
            <a:spLocks/>
          </p:cNvSpPr>
          <p:nvPr/>
        </p:nvSpPr>
        <p:spPr>
          <a:xfrm>
            <a:off x="3973742" y="766666"/>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
        <p:nvSpPr>
          <p:cNvPr id="17" name="Text Placeholder 21"/>
          <p:cNvSpPr txBox="1">
            <a:spLocks/>
          </p:cNvSpPr>
          <p:nvPr/>
        </p:nvSpPr>
        <p:spPr>
          <a:xfrm>
            <a:off x="3973741" y="307875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pic>
        <p:nvPicPr>
          <p:cNvPr id="20" name="Picture 19">
            <a:extLst>
              <a:ext uri="{FF2B5EF4-FFF2-40B4-BE49-F238E27FC236}">
                <a16:creationId xmlns:a16="http://schemas.microsoft.com/office/drawing/2014/main" id="{8E65135B-E6C6-9C41-ADE9-D292A31CD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6913" y="6310979"/>
            <a:ext cx="829401" cy="483347"/>
          </a:xfrm>
          <a:prstGeom prst="rect">
            <a:avLst/>
          </a:prstGeom>
        </p:spPr>
      </p:pic>
      <p:sp>
        <p:nvSpPr>
          <p:cNvPr id="27" name="Text Placeholder 10">
            <a:extLst>
              <a:ext uri="{FF2B5EF4-FFF2-40B4-BE49-F238E27FC236}">
                <a16:creationId xmlns:a16="http://schemas.microsoft.com/office/drawing/2014/main" id="{1117DF31-C620-0240-828D-B0385DC7A081}"/>
              </a:ext>
            </a:extLst>
          </p:cNvPr>
          <p:cNvSpPr txBox="1">
            <a:spLocks/>
          </p:cNvSpPr>
          <p:nvPr/>
        </p:nvSpPr>
        <p:spPr>
          <a:xfrm>
            <a:off x="3900594" y="3444241"/>
            <a:ext cx="5170258" cy="1214209"/>
          </a:xfrm>
          <a:prstGeom prst="rect">
            <a:avLst/>
          </a:prstGeom>
        </p:spPr>
        <p:txBody>
          <a:bodyPr/>
          <a:lstStyle>
            <a:lvl1pPr marL="228600" indent="0" algn="l" rtl="0" eaLnBrk="1" fontAlgn="base" hangingPunct="1">
              <a:spcBef>
                <a:spcPct val="20000"/>
              </a:spcBef>
              <a:spcAft>
                <a:spcPct val="0"/>
              </a:spcAft>
              <a:buFont typeface="Arial" charset="0"/>
              <a:buNone/>
              <a:defRPr sz="1600" b="0" kern="1200">
                <a:solidFill>
                  <a:schemeClr val="tx1"/>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09538">
              <a:buFont typeface="Arial" charset="0"/>
              <a:buChar char="•"/>
            </a:pPr>
            <a:r>
              <a:rPr lang="en-US" sz="1400" dirty="0"/>
              <a:t>Understanding the processes that drive long term increases in the land carbon sink is essential for protecting, managing and projecting this important ecosystem service.</a:t>
            </a:r>
          </a:p>
        </p:txBody>
      </p:sp>
      <p:sp>
        <p:nvSpPr>
          <p:cNvPr id="21" name="Text Placeholder 21">
            <a:extLst>
              <a:ext uri="{FF2B5EF4-FFF2-40B4-BE49-F238E27FC236}">
                <a16:creationId xmlns:a16="http://schemas.microsoft.com/office/drawing/2014/main" id="{A411F716-722B-4347-8E72-6B1A44E695CD}"/>
              </a:ext>
            </a:extLst>
          </p:cNvPr>
          <p:cNvSpPr txBox="1">
            <a:spLocks/>
          </p:cNvSpPr>
          <p:nvPr/>
        </p:nvSpPr>
        <p:spPr>
          <a:xfrm>
            <a:off x="3973742" y="4099653"/>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4" name="Rectangle 3">
            <a:extLst>
              <a:ext uri="{FF2B5EF4-FFF2-40B4-BE49-F238E27FC236}">
                <a16:creationId xmlns:a16="http://schemas.microsoft.com/office/drawing/2014/main" id="{F1B192AF-5D0D-C740-A9F9-9B8289D1E9DF}"/>
              </a:ext>
            </a:extLst>
          </p:cNvPr>
          <p:cNvSpPr/>
          <p:nvPr/>
        </p:nvSpPr>
        <p:spPr>
          <a:xfrm>
            <a:off x="11354" y="3794831"/>
            <a:ext cx="3947679" cy="1754326"/>
          </a:xfrm>
          <a:prstGeom prst="rect">
            <a:avLst/>
          </a:prstGeom>
        </p:spPr>
        <p:txBody>
          <a:bodyPr wrap="square">
            <a:spAutoFit/>
          </a:bodyPr>
          <a:lstStyle/>
          <a:p>
            <a:r>
              <a:rPr lang="en-US" sz="1200" b="1" u="sng" dirty="0">
                <a:solidFill>
                  <a:srgbClr val="106636"/>
                </a:solidFill>
              </a:rPr>
              <a:t>Fig.</a:t>
            </a:r>
            <a:r>
              <a:rPr lang="en-US" sz="1200" b="1" dirty="0">
                <a:solidFill>
                  <a:srgbClr val="106636"/>
                </a:solidFill>
              </a:rPr>
              <a:t> Historical and future projections of the land carbon sink.</a:t>
            </a:r>
          </a:p>
          <a:p>
            <a:r>
              <a:rPr lang="en-US" sz="1200" b="1" dirty="0" err="1">
                <a:solidFill>
                  <a:srgbClr val="106636"/>
                </a:solidFill>
              </a:rPr>
              <a:t>Multimodel</a:t>
            </a:r>
            <a:r>
              <a:rPr lang="en-US" sz="1200" b="1" dirty="0">
                <a:solidFill>
                  <a:srgbClr val="106636"/>
                </a:solidFill>
              </a:rPr>
              <a:t> mean changes in net biome productivity, which represents net ecosystem exchange aggregated over a large spatial and temporal extent and includes disturbance and land-use change, of terrestrial ecosystems from eight Coupled Model Intercomparison Project (CMIP6) models under historical (black) and Shared Socioeconomic Pathways (SSP; </a:t>
            </a:r>
            <a:r>
              <a:rPr lang="en-US" sz="1200" b="1" dirty="0" err="1">
                <a:solidFill>
                  <a:srgbClr val="106636"/>
                </a:solidFill>
              </a:rPr>
              <a:t>coloured</a:t>
            </a:r>
            <a:r>
              <a:rPr lang="en-US" sz="1200" b="1" dirty="0">
                <a:solidFill>
                  <a:srgbClr val="106636"/>
                </a:solidFill>
              </a:rPr>
              <a:t>) scenarios. </a:t>
            </a:r>
          </a:p>
        </p:txBody>
      </p:sp>
      <p:pic>
        <p:nvPicPr>
          <p:cNvPr id="5" name="Picture 4" descr="A graph showing the different stages of the growth of the year&#10;&#10;Description automatically generated with medium confidence">
            <a:extLst>
              <a:ext uri="{FF2B5EF4-FFF2-40B4-BE49-F238E27FC236}">
                <a16:creationId xmlns:a16="http://schemas.microsoft.com/office/drawing/2014/main" id="{6D5FD559-4190-7981-A386-A2979B44B971}"/>
              </a:ext>
            </a:extLst>
          </p:cNvPr>
          <p:cNvPicPr>
            <a:picLocks noChangeAspect="1"/>
          </p:cNvPicPr>
          <p:nvPr/>
        </p:nvPicPr>
        <p:blipFill>
          <a:blip r:embed="rId6"/>
          <a:stretch>
            <a:fillRect/>
          </a:stretch>
        </p:blipFill>
        <p:spPr>
          <a:xfrm>
            <a:off x="0" y="1172094"/>
            <a:ext cx="3837430" cy="2447442"/>
          </a:xfrm>
          <a:prstGeom prst="rect">
            <a:avLst/>
          </a:prstGeom>
        </p:spPr>
      </p:pic>
    </p:spTree>
    <p:extLst>
      <p:ext uri="{BB962C8B-B14F-4D97-AF65-F5344CB8AC3E}">
        <p14:creationId xmlns:p14="http://schemas.microsoft.com/office/powerpoint/2010/main" val="4153007736"/>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3605</TotalTime>
  <Words>287</Words>
  <Application>Microsoft Macintosh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Other EESA Highlights (not DOE-SC)</vt:lpstr>
      <vt:lpstr>DOE-SC EESA Highlights</vt:lpstr>
      <vt:lpstr>Horizonal Img_DOE-SC EESA Highlights</vt:lpstr>
      <vt:lpstr>Evidence and attribution of the enhanced land carbon sink</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Trevor Keenan</cp:lastModifiedBy>
  <cp:revision>224</cp:revision>
  <dcterms:created xsi:type="dcterms:W3CDTF">2016-02-10T19:06:12Z</dcterms:created>
  <dcterms:modified xsi:type="dcterms:W3CDTF">2024-05-31T04:51:33Z</dcterms:modified>
</cp:coreProperties>
</file>