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6"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69" autoAdjust="0"/>
    <p:restoredTop sz="94694" autoAdjust="0"/>
  </p:normalViewPr>
  <p:slideViewPr>
    <p:cSldViewPr snapToGrid="0" snapToObjects="1">
      <p:cViewPr varScale="1">
        <p:scale>
          <a:sx n="121" d="100"/>
          <a:sy n="121" d="100"/>
        </p:scale>
        <p:origin x="832" y="176"/>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11/23/22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11/23/22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a:t>The Climatic Impact-Driver Framework </a:t>
            </a:r>
            <a:br>
              <a:rPr lang="en-US"/>
            </a:br>
            <a:r>
              <a:rPr lang="en-US"/>
              <a:t>for Assessment of Risk-Relevant Climate Information</a:t>
            </a:r>
            <a:endParaRPr lang="en-US" dirty="0"/>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7157832" y="2329815"/>
            <a:ext cx="2969687"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7157832" y="4116853"/>
            <a:ext cx="3112566"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7157831" y="885499"/>
            <a:ext cx="2969687"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sp>
        <p:nvSpPr>
          <p:cNvPr id="4" name="Google Shape;72;p7">
            <a:extLst>
              <a:ext uri="{FF2B5EF4-FFF2-40B4-BE49-F238E27FC236}">
                <a16:creationId xmlns:a16="http://schemas.microsoft.com/office/drawing/2014/main" id="{FAC48332-9878-F99D-A8D3-7A919E485534}"/>
              </a:ext>
            </a:extLst>
          </p:cNvPr>
          <p:cNvSpPr txBox="1">
            <a:spLocks/>
          </p:cNvSpPr>
          <p:nvPr/>
        </p:nvSpPr>
        <p:spPr>
          <a:xfrm>
            <a:off x="254899" y="3341504"/>
            <a:ext cx="5626234" cy="1347868"/>
          </a:xfrm>
          <a:prstGeom prst="rect">
            <a:avLst/>
          </a:prstGeom>
          <a:noFill/>
          <a:ln>
            <a:noFill/>
          </a:ln>
        </p:spPr>
        <p:txBody>
          <a:bodyPr spcFirstLastPara="1" wrap="square" lIns="91425" tIns="45700" rIns="91425" bIns="45700" anchor="t" anchorCtr="0">
            <a:noAutofit/>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050" dirty="0"/>
              <a:t>Figure: </a:t>
            </a:r>
            <a:r>
              <a:rPr lang="en-US" sz="1100" b="0" dirty="0">
                <a:effectLst/>
                <a:latin typeface="STIX" pitchFamily="2" charset="2"/>
              </a:rPr>
              <a:t>Climatic impact-drivers (CID) capture select characteristics of climate conditions (e.g., means, events, and extremes) that are relevant for impacts and risk management. CIDs emerge from the combination of climate phenomena with information on vulnerability and exposure determining assets' climatic responses, which allows translation of CIDs into hazards (associated with risk) or boons (associated with benefits or opportunities) for stakeholder management</a:t>
            </a:r>
            <a:r>
              <a:rPr lang="en-US" sz="1100" dirty="0">
                <a:effectLst/>
                <a:latin typeface="STIX" pitchFamily="2" charset="2"/>
              </a:rPr>
              <a:t>. </a:t>
            </a:r>
            <a:endParaRPr lang="en-US" sz="1100" dirty="0"/>
          </a:p>
          <a:p>
            <a:pPr algn="just" defTabSz="914400">
              <a:spcBef>
                <a:spcPts val="0"/>
              </a:spcBef>
              <a:spcAft>
                <a:spcPts val="0"/>
              </a:spcAft>
              <a:buClr>
                <a:srgbClr val="008000"/>
              </a:buClr>
              <a:buSzPts val="1000"/>
            </a:pPr>
            <a:endParaRPr lang="en-US" sz="1100" dirty="0"/>
          </a:p>
          <a:p>
            <a:pPr algn="just" defTabSz="914400">
              <a:spcBef>
                <a:spcPts val="0"/>
              </a:spcBef>
              <a:spcAft>
                <a:spcPts val="0"/>
              </a:spcAft>
              <a:buClr>
                <a:srgbClr val="008000"/>
              </a:buClr>
              <a:buSzPts val="1000"/>
            </a:pPr>
            <a:endParaRPr lang="en-US" sz="1050" dirty="0"/>
          </a:p>
        </p:txBody>
      </p:sp>
      <p:sp>
        <p:nvSpPr>
          <p:cNvPr id="7" name="Google Shape;72;p7">
            <a:extLst>
              <a:ext uri="{FF2B5EF4-FFF2-40B4-BE49-F238E27FC236}">
                <a16:creationId xmlns:a16="http://schemas.microsoft.com/office/drawing/2014/main" id="{1D89FF6A-3D19-666F-4B58-4D8BB40D3767}"/>
              </a:ext>
            </a:extLst>
          </p:cNvPr>
          <p:cNvSpPr txBox="1">
            <a:spLocks/>
          </p:cNvSpPr>
          <p:nvPr/>
        </p:nvSpPr>
        <p:spPr>
          <a:xfrm>
            <a:off x="126065" y="5192268"/>
            <a:ext cx="5626234" cy="945773"/>
          </a:xfrm>
          <a:prstGeom prst="rect">
            <a:avLst/>
          </a:prstGeom>
          <a:noFill/>
          <a:ln>
            <a:noFill/>
          </a:ln>
        </p:spPr>
        <p:txBody>
          <a:bodyPr spcFirstLastPara="1" wrap="square" lIns="91425" tIns="45700" rIns="91425" bIns="45700" anchor="t" anchorCtr="0">
            <a:noAutofit/>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defTabSz="914400">
              <a:spcBef>
                <a:spcPts val="0"/>
              </a:spcBef>
              <a:spcAft>
                <a:spcPts val="0"/>
              </a:spcAft>
              <a:buClr>
                <a:srgbClr val="008000"/>
              </a:buClr>
              <a:buSzPts val="1000"/>
            </a:pPr>
            <a:r>
              <a:rPr lang="en-US" sz="1050" dirty="0"/>
              <a:t>Citation: </a:t>
            </a:r>
            <a:r>
              <a:rPr lang="en-US" sz="1050" dirty="0">
                <a:effectLst/>
                <a:latin typeface="STIX" pitchFamily="2" charset="2"/>
              </a:rPr>
              <a:t>Ruane, A. C., </a:t>
            </a:r>
            <a:r>
              <a:rPr lang="en-US" sz="1050" dirty="0" err="1">
                <a:effectLst/>
                <a:latin typeface="STIX" pitchFamily="2" charset="2"/>
              </a:rPr>
              <a:t>Vautard</a:t>
            </a:r>
            <a:r>
              <a:rPr lang="en-US" sz="1050" dirty="0">
                <a:effectLst/>
                <a:latin typeface="STIX" pitchFamily="2" charset="2"/>
              </a:rPr>
              <a:t>, R., Ranasinghe, R., </a:t>
            </a:r>
            <a:r>
              <a:rPr lang="en-US" sz="1050" dirty="0" err="1">
                <a:effectLst/>
                <a:latin typeface="STIX" pitchFamily="2" charset="2"/>
              </a:rPr>
              <a:t>Sillmann</a:t>
            </a:r>
            <a:r>
              <a:rPr lang="en-US" sz="1050" dirty="0">
                <a:effectLst/>
                <a:latin typeface="STIX" pitchFamily="2" charset="2"/>
              </a:rPr>
              <a:t>, J., Coppola, E., Arnell, N., et al. (2022). The Climatic Impact-Driver Framework for assessment of risk-relevant climate information. </a:t>
            </a:r>
            <a:r>
              <a:rPr lang="en-US" sz="1050" i="1" dirty="0">
                <a:effectLst/>
                <a:latin typeface="STIX" pitchFamily="2" charset="2"/>
              </a:rPr>
              <a:t>Earth’s Future</a:t>
            </a:r>
            <a:r>
              <a:rPr lang="en-US" sz="1050" dirty="0">
                <a:effectLst/>
                <a:latin typeface="STIX" pitchFamily="2" charset="2"/>
              </a:rPr>
              <a:t>, </a:t>
            </a:r>
            <a:r>
              <a:rPr lang="en-US" sz="1050" i="1" dirty="0">
                <a:effectLst/>
                <a:latin typeface="STIX" pitchFamily="2" charset="2"/>
              </a:rPr>
              <a:t>10</a:t>
            </a:r>
            <a:r>
              <a:rPr lang="en-US" sz="1050" dirty="0">
                <a:effectLst/>
                <a:latin typeface="STIX" pitchFamily="2" charset="2"/>
              </a:rPr>
              <a:t>, e2022EF002803.  </a:t>
            </a:r>
          </a:p>
          <a:p>
            <a:pPr algn="just" defTabSz="914400">
              <a:spcBef>
                <a:spcPts val="0"/>
              </a:spcBef>
              <a:spcAft>
                <a:spcPts val="0"/>
              </a:spcAft>
              <a:buClr>
                <a:srgbClr val="008000"/>
              </a:buClr>
              <a:buSzPts val="1000"/>
            </a:pPr>
            <a:r>
              <a:rPr lang="en-US" sz="1050" dirty="0">
                <a:solidFill>
                  <a:srgbClr val="0000FF"/>
                </a:solidFill>
                <a:effectLst/>
                <a:latin typeface="STIX" pitchFamily="2" charset="2"/>
              </a:rPr>
              <a:t>https://</a:t>
            </a:r>
            <a:r>
              <a:rPr lang="en-US" sz="1050" dirty="0" err="1">
                <a:solidFill>
                  <a:srgbClr val="0000FF"/>
                </a:solidFill>
                <a:effectLst/>
                <a:latin typeface="STIX" pitchFamily="2" charset="2"/>
              </a:rPr>
              <a:t>doi</a:t>
            </a:r>
            <a:r>
              <a:rPr lang="en-US" sz="1050" dirty="0">
                <a:solidFill>
                  <a:srgbClr val="0000FF"/>
                </a:solidFill>
                <a:effectLst/>
                <a:latin typeface="STIX" pitchFamily="2" charset="2"/>
              </a:rPr>
              <a:t>. org/10.1029/2022EF002803 </a:t>
            </a:r>
            <a:endParaRPr lang="en-US" sz="1050" b="0" dirty="0"/>
          </a:p>
          <a:p>
            <a:pPr algn="just" defTabSz="914400">
              <a:spcBef>
                <a:spcPts val="0"/>
              </a:spcBef>
              <a:spcAft>
                <a:spcPts val="0"/>
              </a:spcAft>
              <a:buClr>
                <a:srgbClr val="008000"/>
              </a:buClr>
              <a:buSzPts val="1000"/>
            </a:pPr>
            <a:endParaRPr lang="en-US" sz="1050" dirty="0"/>
          </a:p>
        </p:txBody>
      </p:sp>
      <p:pic>
        <p:nvPicPr>
          <p:cNvPr id="8" name="Picture 7" descr="cascade">
            <a:extLst>
              <a:ext uri="{FF2B5EF4-FFF2-40B4-BE49-F238E27FC236}">
                <a16:creationId xmlns:a16="http://schemas.microsoft.com/office/drawing/2014/main" id="{A0F06512-1D40-BE05-E523-9924330E81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5762" y="6308241"/>
            <a:ext cx="2128982" cy="521944"/>
          </a:xfrm>
          <a:prstGeom prst="rect">
            <a:avLst/>
          </a:prstGeom>
          <a:noFill/>
          <a:extLst>
            <a:ext uri="{909E8E84-426E-40DD-AFC4-6F175D3DCCD1}">
              <a14:hiddenFill xmlns:a14="http://schemas.microsoft.com/office/drawing/2010/main">
                <a:solidFill>
                  <a:srgbClr val="FFFFFF"/>
                </a:solidFill>
              </a14:hiddenFill>
            </a:ext>
          </a:extLst>
        </p:spPr>
      </p:pic>
      <p:sp>
        <p:nvSpPr>
          <p:cNvPr id="16" name="Text Placeholder 15">
            <a:extLst>
              <a:ext uri="{FF2B5EF4-FFF2-40B4-BE49-F238E27FC236}">
                <a16:creationId xmlns:a16="http://schemas.microsoft.com/office/drawing/2014/main" id="{533A3FDC-1A1D-950F-0520-41CC3A853B92}"/>
              </a:ext>
            </a:extLst>
          </p:cNvPr>
          <p:cNvSpPr>
            <a:spLocks noGrp="1"/>
          </p:cNvSpPr>
          <p:nvPr>
            <p:ph type="body" sz="quarter" idx="34"/>
          </p:nvPr>
        </p:nvSpPr>
        <p:spPr>
          <a:xfrm>
            <a:off x="5546571" y="2683187"/>
            <a:ext cx="6582369" cy="1212396"/>
          </a:xfrm>
        </p:spPr>
        <p:txBody>
          <a:bodyPr/>
          <a:lstStyle/>
          <a:p>
            <a:r>
              <a:rPr lang="en-US" sz="1200" dirty="0"/>
              <a:t>Through interaction with the impact research community and analysis of its literature the concept of climatic impact-drivers was developed. Seven CID types (Heat and Cold, Wet and Dry, Wind, Snow and Ice, Coastal, Open Ocean, and a residual “Other”) further divided into 33 categories (for example, Mean air temperature, Extreme Heat, Cold spells and Frost under “Heat and Cold”) were identified as relevant to sectors and their interactions.  For each of these categories, specific metrics and indices can be identified that are of concrete relevance to impacts and adaptation research. </a:t>
            </a:r>
          </a:p>
        </p:txBody>
      </p:sp>
      <p:sp>
        <p:nvSpPr>
          <p:cNvPr id="18" name="Text Placeholder 17">
            <a:extLst>
              <a:ext uri="{FF2B5EF4-FFF2-40B4-BE49-F238E27FC236}">
                <a16:creationId xmlns:a16="http://schemas.microsoft.com/office/drawing/2014/main" id="{A988990E-A8EB-7733-76C7-425D4652AC36}"/>
              </a:ext>
            </a:extLst>
          </p:cNvPr>
          <p:cNvSpPr>
            <a:spLocks noGrp="1"/>
          </p:cNvSpPr>
          <p:nvPr>
            <p:ph type="body" sz="quarter" idx="30"/>
          </p:nvPr>
        </p:nvSpPr>
        <p:spPr>
          <a:xfrm>
            <a:off x="5538953" y="1289249"/>
            <a:ext cx="6693202" cy="1214209"/>
          </a:xfrm>
        </p:spPr>
        <p:txBody>
          <a:bodyPr/>
          <a:lstStyle/>
          <a:p>
            <a:r>
              <a:rPr lang="en-US" sz="1200" dirty="0"/>
              <a:t>A broad, demand-driven concept is needed to represent physical climate conditions that affect human and natural systems. The concept that is traditionally used is that of a hazard, but a more neutral term is thought of being necessary, to accommodate those cases where climatic drivers have actually positive effects. Also, a degree of resolution and specificity is sought, to better organize and communicate between the two communities.  </a:t>
            </a:r>
          </a:p>
        </p:txBody>
      </p:sp>
      <p:sp>
        <p:nvSpPr>
          <p:cNvPr id="22" name="Text Placeholder 21">
            <a:extLst>
              <a:ext uri="{FF2B5EF4-FFF2-40B4-BE49-F238E27FC236}">
                <a16:creationId xmlns:a16="http://schemas.microsoft.com/office/drawing/2014/main" id="{533EDA5A-9501-8CC6-FAB1-9BB295E5B0F8}"/>
              </a:ext>
            </a:extLst>
          </p:cNvPr>
          <p:cNvSpPr>
            <a:spLocks noGrp="1"/>
          </p:cNvSpPr>
          <p:nvPr>
            <p:ph type="body" sz="quarter" idx="35"/>
          </p:nvPr>
        </p:nvSpPr>
        <p:spPr>
          <a:xfrm>
            <a:off x="5837326" y="4469225"/>
            <a:ext cx="6220237" cy="1766026"/>
          </a:xfrm>
        </p:spPr>
        <p:txBody>
          <a:bodyPr>
            <a:normAutofit/>
          </a:bodyPr>
          <a:lstStyle/>
          <a:p>
            <a:r>
              <a:rPr lang="en-US" sz="1200" dirty="0"/>
              <a:t>This type of framework organized the assessment of impact-relevant climatic changes in the IPCC WG1 AR6 report (The physical Science basis) in order to facilitate the transfer of information to the sectoral chapters in WG2 (Impacts, Adaptation, Vulnerability).</a:t>
            </a:r>
          </a:p>
          <a:p>
            <a:r>
              <a:rPr lang="en-US" sz="1200" dirty="0"/>
              <a:t>It is expected that this framework will guide development of relevant climate information for use by stake-holders. </a:t>
            </a:r>
          </a:p>
          <a:p>
            <a:r>
              <a:rPr lang="en-US" sz="1200" dirty="0"/>
              <a:t>It is also hoped that it could help prioritize model development by identifying phenomena and variable of large importance for sectoral impacts. </a:t>
            </a:r>
          </a:p>
        </p:txBody>
      </p:sp>
      <p:pic>
        <p:nvPicPr>
          <p:cNvPr id="3" name="Picture 2" descr="Diagram&#10;&#10;Description automatically generated">
            <a:extLst>
              <a:ext uri="{FF2B5EF4-FFF2-40B4-BE49-F238E27FC236}">
                <a16:creationId xmlns:a16="http://schemas.microsoft.com/office/drawing/2014/main" id="{B4CBFFAB-0385-2692-8E88-467F14AC5BB3}"/>
              </a:ext>
            </a:extLst>
          </p:cNvPr>
          <p:cNvPicPr>
            <a:picLocks noChangeAspect="1"/>
          </p:cNvPicPr>
          <p:nvPr/>
        </p:nvPicPr>
        <p:blipFill>
          <a:blip r:embed="rId3"/>
          <a:stretch>
            <a:fillRect/>
          </a:stretch>
        </p:blipFill>
        <p:spPr>
          <a:xfrm>
            <a:off x="211092" y="885110"/>
            <a:ext cx="5626234" cy="2463626"/>
          </a:xfrm>
          <a:prstGeom prst="rect">
            <a:avLst/>
          </a:prstGeom>
        </p:spPr>
      </p:pic>
    </p:spTree>
    <p:extLst>
      <p:ext uri="{BB962C8B-B14F-4D97-AF65-F5344CB8AC3E}">
        <p14:creationId xmlns:p14="http://schemas.microsoft.com/office/powerpoint/2010/main" val="1683778735"/>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2114</TotalTime>
  <Words>424</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STIX</vt:lpstr>
      <vt:lpstr>Other EESA Highlights (not DOE-SC)</vt:lpstr>
      <vt:lpstr>DOE-SC EESA Highlights</vt:lpstr>
      <vt:lpstr>The Climatic Impact-Driver Framework  for Assessment of Risk-Relevant Climate Information</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Tebaldi, Claudia</cp:lastModifiedBy>
  <cp:revision>96</cp:revision>
  <dcterms:created xsi:type="dcterms:W3CDTF">2016-02-10T19:06:12Z</dcterms:created>
  <dcterms:modified xsi:type="dcterms:W3CDTF">2022-11-23T21:08:33Z</dcterms:modified>
</cp:coreProperties>
</file>