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4660"/>
  </p:normalViewPr>
  <p:slideViewPr>
    <p:cSldViewPr snapToGrid="0">
      <p:cViewPr varScale="1">
        <p:scale>
          <a:sx n="128" d="100"/>
          <a:sy n="128" d="100"/>
        </p:scale>
        <p:origin x="2696" y="176"/>
      </p:cViewPr>
      <p:guideLst/>
    </p:cSldViewPr>
  </p:slideViewPr>
  <p:notesTextViewPr>
    <p:cViewPr>
      <p:scale>
        <a:sx n="1" d="1"/>
        <a:sy n="1" d="1"/>
      </p:scale>
      <p:origin x="0" y="0"/>
    </p:cViewPr>
  </p:notesTextViewPr>
  <p:notesViewPr>
    <p:cSldViewPr snapToGrid="0">
      <p:cViewPr varScale="1">
        <p:scale>
          <a:sx n="103" d="100"/>
          <a:sy n="103" d="100"/>
        </p:scale>
        <p:origin x="39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F407F-4720-3447-B3AC-48AC9F06B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C64E45-22C5-9D40-B384-2C2641140C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43725-08A4-3A4F-8255-00E515518CFE}" type="datetimeFigureOut">
              <a:rPr lang="en-US" smtClean="0"/>
              <a:t>3/19/24</a:t>
            </a:fld>
            <a:endParaRPr lang="en-US"/>
          </a:p>
        </p:txBody>
      </p:sp>
      <p:sp>
        <p:nvSpPr>
          <p:cNvPr id="4" name="Footer Placeholder 3">
            <a:extLst>
              <a:ext uri="{FF2B5EF4-FFF2-40B4-BE49-F238E27FC236}">
                <a16:creationId xmlns:a16="http://schemas.microsoft.com/office/drawing/2014/main" id="{B0980D98-158C-694F-AB9E-A3962129E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E1A1D-D976-6E48-89CE-AC4E3DE2CB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315F20-EC74-8D4A-8A82-153985E0F83C}" type="slidenum">
              <a:rPr lang="en-US" smtClean="0"/>
              <a:t>‹#›</a:t>
            </a:fld>
            <a:endParaRPr lang="en-US"/>
          </a:p>
        </p:txBody>
      </p:sp>
    </p:spTree>
    <p:extLst>
      <p:ext uri="{BB962C8B-B14F-4D97-AF65-F5344CB8AC3E}">
        <p14:creationId xmlns:p14="http://schemas.microsoft.com/office/powerpoint/2010/main" val="256313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50CEA-DB02-1E44-B6FE-2734D2961219}" type="datetimeFigureOut">
              <a:rPr lang="en-US" smtClean="0"/>
              <a:t>3/19/24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9D698-46D6-5C4D-A939-89D29C810EFB}" type="slidenum">
              <a:rPr lang="en-US" smtClean="0"/>
              <a:t>‹#›</a:t>
            </a:fld>
            <a:endParaRPr lang="en-US"/>
          </a:p>
        </p:txBody>
      </p:sp>
    </p:spTree>
    <p:extLst>
      <p:ext uri="{BB962C8B-B14F-4D97-AF65-F5344CB8AC3E}">
        <p14:creationId xmlns:p14="http://schemas.microsoft.com/office/powerpoint/2010/main" val="29746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9455" y="1865600"/>
            <a:ext cx="8405090" cy="1006909"/>
          </a:xfrm>
        </p:spPr>
        <p:txBody>
          <a:bodyPr>
            <a:normAutofit/>
          </a:bodyPr>
          <a:lstStyle>
            <a:lvl1pPr marL="0" indent="0" algn="ctr">
              <a:buNone/>
              <a:defRPr sz="2800" b="0" i="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8" name="Slide Number Placeholder 7">
            <a:extLst>
              <a:ext uri="{FF2B5EF4-FFF2-40B4-BE49-F238E27FC236}">
                <a16:creationId xmlns:a16="http://schemas.microsoft.com/office/drawing/2014/main" id="{A26EE851-960B-9C4F-B3CA-98628BDCAA63}"/>
              </a:ext>
            </a:extLst>
          </p:cNvPr>
          <p:cNvSpPr>
            <a:spLocks noGrp="1"/>
          </p:cNvSpPr>
          <p:nvPr>
            <p:ph type="sldNum" sz="quarter" idx="11"/>
          </p:nvPr>
        </p:nvSpPr>
        <p:spPr>
          <a:xfrm>
            <a:off x="7361382" y="6356350"/>
            <a:ext cx="1606550" cy="365125"/>
          </a:xfrm>
          <a:prstGeom prst="rect">
            <a:avLst/>
          </a:prstGeom>
        </p:spPr>
        <p:txBody>
          <a:bodyPr/>
          <a:lstStyle/>
          <a:p>
            <a:fld id="{527656E7-C9F3-4A8C-A8B7-FE3985EF478C}" type="slidenum">
              <a:rPr lang="en-US" smtClean="0"/>
              <a:t>‹#›</a:t>
            </a:fld>
            <a:endParaRPr lang="en-US"/>
          </a:p>
        </p:txBody>
      </p:sp>
      <p:sp>
        <p:nvSpPr>
          <p:cNvPr id="9" name="Title 8">
            <a:extLst>
              <a:ext uri="{FF2B5EF4-FFF2-40B4-BE49-F238E27FC236}">
                <a16:creationId xmlns:a16="http://schemas.microsoft.com/office/drawing/2014/main" id="{00D336A7-0749-BA42-B823-8C6AEF2E0260}"/>
              </a:ext>
            </a:extLst>
          </p:cNvPr>
          <p:cNvSpPr>
            <a:spLocks noGrp="1"/>
          </p:cNvSpPr>
          <p:nvPr>
            <p:ph type="title"/>
          </p:nvPr>
        </p:nvSpPr>
        <p:spPr/>
        <p:txBody>
          <a:bodyPr>
            <a:normAutofit/>
          </a:bodyPr>
          <a:lstStyle>
            <a:lvl1pPr algn="ctr">
              <a:defRPr sz="3600" b="0" i="0">
                <a:latin typeface="+mj-lt"/>
              </a:defRPr>
            </a:lvl1pPr>
          </a:lstStyle>
          <a:p>
            <a:r>
              <a:rPr lang="en-US" dirty="0"/>
              <a:t>Click to edit Master title style</a:t>
            </a:r>
          </a:p>
        </p:txBody>
      </p:sp>
      <p:sp>
        <p:nvSpPr>
          <p:cNvPr id="13" name="Text Placeholder 12">
            <a:extLst>
              <a:ext uri="{FF2B5EF4-FFF2-40B4-BE49-F238E27FC236}">
                <a16:creationId xmlns:a16="http://schemas.microsoft.com/office/drawing/2014/main" id="{CC6439DC-5A31-EA45-ABF9-1EE90B0E4F70}"/>
              </a:ext>
            </a:extLst>
          </p:cNvPr>
          <p:cNvSpPr>
            <a:spLocks noGrp="1"/>
          </p:cNvSpPr>
          <p:nvPr>
            <p:ph type="body" sz="quarter" idx="12" hasCustomPrompt="1"/>
          </p:nvPr>
        </p:nvSpPr>
        <p:spPr>
          <a:xfrm>
            <a:off x="1524000" y="3453246"/>
            <a:ext cx="6096000" cy="1965325"/>
          </a:xfrm>
        </p:spPr>
        <p:txBody>
          <a:bodyPr>
            <a:normAutofit/>
          </a:bodyPr>
          <a:lstStyle>
            <a:lvl1pPr marL="0" indent="0">
              <a:buNone/>
              <a:defRPr sz="1800" b="0" i="0">
                <a:latin typeface="Franklin Gothic Book" panose="020B0503020102020204" pitchFamily="34" charset="0"/>
                <a:cs typeface="Arial" panose="020B0604020202020204" pitchFamily="34" charset="0"/>
              </a:defRPr>
            </a:lvl1pPr>
          </a:lstStyle>
          <a:p>
            <a:pPr lvl="0"/>
            <a:r>
              <a:rPr lang="en-US" dirty="0"/>
              <a:t>List of authors / presenters… </a:t>
            </a:r>
          </a:p>
        </p:txBody>
      </p:sp>
    </p:spTree>
    <p:extLst>
      <p:ext uri="{BB962C8B-B14F-4D97-AF65-F5344CB8AC3E}">
        <p14:creationId xmlns:p14="http://schemas.microsoft.com/office/powerpoint/2010/main" val="38082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cs typeface="Consolas" panose="020B0609020204030204" pitchFamily="49" charset="0"/>
              </a:defRPr>
            </a:lvl1pPr>
          </a:lstStyle>
          <a:p>
            <a:r>
              <a:rPr lang="en-US" dirty="0"/>
              <a:t>Click to edit Master title style</a:t>
            </a:r>
          </a:p>
        </p:txBody>
      </p:sp>
      <p:sp>
        <p:nvSpPr>
          <p:cNvPr id="3" name="Content Placeholder 2"/>
          <p:cNvSpPr>
            <a:spLocks noGrp="1"/>
          </p:cNvSpPr>
          <p:nvPr>
            <p:ph idx="1"/>
          </p:nvPr>
        </p:nvSpPr>
        <p:spPr>
          <a:xfrm>
            <a:off x="369455" y="1819564"/>
            <a:ext cx="8405090" cy="41009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85003EB-1F06-1248-9D9F-9B45093E8359}"/>
              </a:ext>
            </a:extLst>
          </p:cNvPr>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pPr/>
              <a:t>‹#›</a:t>
            </a:fld>
            <a:endParaRPr lang="en-US" dirty="0"/>
          </a:p>
        </p:txBody>
      </p:sp>
    </p:spTree>
    <p:extLst>
      <p:ext uri="{BB962C8B-B14F-4D97-AF65-F5344CB8AC3E}">
        <p14:creationId xmlns:p14="http://schemas.microsoft.com/office/powerpoint/2010/main" val="330756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normAutofit/>
          </a:bodyPr>
          <a:lstStyle>
            <a:lvl1pPr>
              <a:defRPr sz="36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6545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373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376042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857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734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2232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7666759" y="6385791"/>
            <a:ext cx="1107786"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41824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455" y="357889"/>
            <a:ext cx="840509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369455" y="1825626"/>
            <a:ext cx="8405090" cy="4094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arallelogram 3">
            <a:extLst>
              <a:ext uri="{FF2B5EF4-FFF2-40B4-BE49-F238E27FC236}">
                <a16:creationId xmlns:a16="http://schemas.microsoft.com/office/drawing/2014/main" id="{78D9947D-075A-2D40-91C0-65D76D8FC7D1}"/>
              </a:ext>
            </a:extLst>
          </p:cNvPr>
          <p:cNvSpPr/>
          <p:nvPr userDrawn="1"/>
        </p:nvSpPr>
        <p:spPr>
          <a:xfrm flipH="1" flipV="1">
            <a:off x="6867884" y="6202615"/>
            <a:ext cx="2276115" cy="655384"/>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8777227"/>
              <a:gd name="connsiteY0" fmla="*/ 1026603 h 1036542"/>
              <a:gd name="connsiteX1" fmla="*/ 0 w 8777227"/>
              <a:gd name="connsiteY1" fmla="*/ 4937 h 1036542"/>
              <a:gd name="connsiteX2" fmla="*/ 8777227 w 8777227"/>
              <a:gd name="connsiteY2" fmla="*/ 0 h 1036542"/>
              <a:gd name="connsiteX3" fmla="*/ 7094935 w 8777227"/>
              <a:gd name="connsiteY3" fmla="*/ 1036542 h 1036542"/>
              <a:gd name="connsiteX4" fmla="*/ 6703 w 8777227"/>
              <a:gd name="connsiteY4" fmla="*/ 1026603 h 1036542"/>
              <a:gd name="connsiteX0" fmla="*/ 6703 w 8777227"/>
              <a:gd name="connsiteY0" fmla="*/ 1026603 h 1026603"/>
              <a:gd name="connsiteX1" fmla="*/ 0 w 8777227"/>
              <a:gd name="connsiteY1" fmla="*/ 4937 h 1026603"/>
              <a:gd name="connsiteX2" fmla="*/ 8777227 w 8777227"/>
              <a:gd name="connsiteY2" fmla="*/ 0 h 1026603"/>
              <a:gd name="connsiteX3" fmla="*/ 7293664 w 8777227"/>
              <a:gd name="connsiteY3" fmla="*/ 1023546 h 1026603"/>
              <a:gd name="connsiteX4" fmla="*/ 6703 w 8777227"/>
              <a:gd name="connsiteY4" fmla="*/ 1026603 h 1026603"/>
              <a:gd name="connsiteX0" fmla="*/ 6703 w 8739273"/>
              <a:gd name="connsiteY0" fmla="*/ 1021666 h 1021666"/>
              <a:gd name="connsiteX1" fmla="*/ 0 w 8739273"/>
              <a:gd name="connsiteY1" fmla="*/ 0 h 1021666"/>
              <a:gd name="connsiteX2" fmla="*/ 8739273 w 8739273"/>
              <a:gd name="connsiteY2" fmla="*/ 2722 h 1021666"/>
              <a:gd name="connsiteX3" fmla="*/ 7293664 w 8739273"/>
              <a:gd name="connsiteY3" fmla="*/ 1018609 h 1021666"/>
              <a:gd name="connsiteX4" fmla="*/ 6703 w 8739273"/>
              <a:gd name="connsiteY4" fmla="*/ 1021666 h 1021666"/>
              <a:gd name="connsiteX0" fmla="*/ 6703 w 8739273"/>
              <a:gd name="connsiteY0" fmla="*/ 1021666 h 1025171"/>
              <a:gd name="connsiteX1" fmla="*/ 0 w 8739273"/>
              <a:gd name="connsiteY1" fmla="*/ 0 h 1025171"/>
              <a:gd name="connsiteX2" fmla="*/ 8739273 w 8739273"/>
              <a:gd name="connsiteY2" fmla="*/ 2722 h 1025171"/>
              <a:gd name="connsiteX3" fmla="*/ 7277558 w 8739273"/>
              <a:gd name="connsiteY3" fmla="*/ 1025171 h 1025171"/>
              <a:gd name="connsiteX4" fmla="*/ 6703 w 8739273"/>
              <a:gd name="connsiteY4" fmla="*/ 1021666 h 102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273" h="1025171">
                <a:moveTo>
                  <a:pt x="6703" y="1021666"/>
                </a:moveTo>
                <a:cubicBezTo>
                  <a:pt x="4469" y="681111"/>
                  <a:pt x="2234" y="340555"/>
                  <a:pt x="0" y="0"/>
                </a:cubicBezTo>
                <a:lnTo>
                  <a:pt x="8739273" y="2722"/>
                </a:lnTo>
                <a:lnTo>
                  <a:pt x="7277558" y="1025171"/>
                </a:lnTo>
                <a:lnTo>
                  <a:pt x="6703" y="102166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Date Placeholder 3">
            <a:extLst>
              <a:ext uri="{FF2B5EF4-FFF2-40B4-BE49-F238E27FC236}">
                <a16:creationId xmlns:a16="http://schemas.microsoft.com/office/drawing/2014/main" id="{9131C2EA-A59D-5D44-9A50-C8943EB21D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518F-6B44-FA43-A94E-1E50ED6571CB}" type="datetime1">
              <a:rPr lang="en-US" smtClean="0"/>
              <a:t>3/19/24</a:t>
            </a:fld>
            <a:endParaRPr lang="en-US"/>
          </a:p>
        </p:txBody>
      </p:sp>
      <p:sp>
        <p:nvSpPr>
          <p:cNvPr id="13" name="Parallelogram 3">
            <a:extLst>
              <a:ext uri="{FF2B5EF4-FFF2-40B4-BE49-F238E27FC236}">
                <a16:creationId xmlns:a16="http://schemas.microsoft.com/office/drawing/2014/main" id="{562C0EFF-BD7A-1541-9337-745DD8AF0B5A}"/>
              </a:ext>
            </a:extLst>
          </p:cNvPr>
          <p:cNvSpPr/>
          <p:nvPr userDrawn="1"/>
        </p:nvSpPr>
        <p:spPr>
          <a:xfrm>
            <a:off x="-3485" y="6201683"/>
            <a:ext cx="7142431" cy="664042"/>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7509949"/>
              <a:gd name="connsiteY0" fmla="*/ 1021666 h 1021666"/>
              <a:gd name="connsiteX1" fmla="*/ 0 w 7509949"/>
              <a:gd name="connsiteY1" fmla="*/ 0 h 1021666"/>
              <a:gd name="connsiteX2" fmla="*/ 7509949 w 7509949"/>
              <a:gd name="connsiteY2" fmla="*/ 0 h 1021666"/>
              <a:gd name="connsiteX3" fmla="*/ 7104937 w 7509949"/>
              <a:gd name="connsiteY3" fmla="*/ 1002327 h 1021666"/>
              <a:gd name="connsiteX4" fmla="*/ 6703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114939 w 7509949"/>
              <a:gd name="connsiteY3" fmla="*/ 1009648 h 1021666"/>
              <a:gd name="connsiteX4" fmla="*/ 6703 w 7509949"/>
              <a:gd name="connsiteY4" fmla="*/ 1021666 h 1021666"/>
              <a:gd name="connsiteX0" fmla="*/ 6703 w 7509949"/>
              <a:gd name="connsiteY0" fmla="*/ 985070 h 1009648"/>
              <a:gd name="connsiteX1" fmla="*/ 0 w 7509949"/>
              <a:gd name="connsiteY1" fmla="*/ 0 h 1009648"/>
              <a:gd name="connsiteX2" fmla="*/ 7509949 w 7509949"/>
              <a:gd name="connsiteY2" fmla="*/ 0 h 1009648"/>
              <a:gd name="connsiteX3" fmla="*/ 7114939 w 7509949"/>
              <a:gd name="connsiteY3" fmla="*/ 1009648 h 1009648"/>
              <a:gd name="connsiteX4" fmla="*/ 6703 w 7509949"/>
              <a:gd name="connsiteY4" fmla="*/ 985070 h 1009648"/>
              <a:gd name="connsiteX0" fmla="*/ 41709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41709 w 7509949"/>
              <a:gd name="connsiteY4" fmla="*/ 999709 h 1009648"/>
              <a:gd name="connsiteX0" fmla="*/ 11704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11704 w 7509949"/>
              <a:gd name="connsiteY4" fmla="*/ 999709 h 1009648"/>
              <a:gd name="connsiteX0" fmla="*/ 26252 w 7509949"/>
              <a:gd name="connsiteY0" fmla="*/ 1010357 h 1010357"/>
              <a:gd name="connsiteX1" fmla="*/ 0 w 7509949"/>
              <a:gd name="connsiteY1" fmla="*/ 0 h 1010357"/>
              <a:gd name="connsiteX2" fmla="*/ 7509949 w 7509949"/>
              <a:gd name="connsiteY2" fmla="*/ 0 h 1010357"/>
              <a:gd name="connsiteX3" fmla="*/ 7114939 w 7509949"/>
              <a:gd name="connsiteY3" fmla="*/ 1009648 h 1010357"/>
              <a:gd name="connsiteX4" fmla="*/ 26252 w 7509949"/>
              <a:gd name="connsiteY4" fmla="*/ 1010357 h 1010357"/>
              <a:gd name="connsiteX0" fmla="*/ 15341 w 7509949"/>
              <a:gd name="connsiteY0" fmla="*/ 1015681 h 1015681"/>
              <a:gd name="connsiteX1" fmla="*/ 0 w 7509949"/>
              <a:gd name="connsiteY1" fmla="*/ 0 h 1015681"/>
              <a:gd name="connsiteX2" fmla="*/ 7509949 w 7509949"/>
              <a:gd name="connsiteY2" fmla="*/ 0 h 1015681"/>
              <a:gd name="connsiteX3" fmla="*/ 7114939 w 7509949"/>
              <a:gd name="connsiteY3" fmla="*/ 1009648 h 1015681"/>
              <a:gd name="connsiteX4" fmla="*/ 15341 w 7509949"/>
              <a:gd name="connsiteY4" fmla="*/ 1015681 h 1015681"/>
              <a:gd name="connsiteX0" fmla="*/ 523 w 7495131"/>
              <a:gd name="connsiteY0" fmla="*/ 1015681 h 1015681"/>
              <a:gd name="connsiteX1" fmla="*/ 1852 w 7495131"/>
              <a:gd name="connsiteY1" fmla="*/ 9759 h 1015681"/>
              <a:gd name="connsiteX2" fmla="*/ 7495131 w 7495131"/>
              <a:gd name="connsiteY2" fmla="*/ 0 h 1015681"/>
              <a:gd name="connsiteX3" fmla="*/ 7100121 w 7495131"/>
              <a:gd name="connsiteY3" fmla="*/ 1009648 h 1015681"/>
              <a:gd name="connsiteX4" fmla="*/ 523 w 7495131"/>
              <a:gd name="connsiteY4" fmla="*/ 1015681 h 1015681"/>
              <a:gd name="connsiteX0" fmla="*/ 5339 w 7499947"/>
              <a:gd name="connsiteY0" fmla="*/ 1015681 h 1015681"/>
              <a:gd name="connsiteX1" fmla="*/ 0 w 7499947"/>
              <a:gd name="connsiteY1" fmla="*/ 9759 h 1015681"/>
              <a:gd name="connsiteX2" fmla="*/ 7499947 w 7499947"/>
              <a:gd name="connsiteY2" fmla="*/ 0 h 1015681"/>
              <a:gd name="connsiteX3" fmla="*/ 7104937 w 7499947"/>
              <a:gd name="connsiteY3" fmla="*/ 1009648 h 1015681"/>
              <a:gd name="connsiteX4" fmla="*/ 5339 w 7499947"/>
              <a:gd name="connsiteY4" fmla="*/ 1015681 h 1015681"/>
              <a:gd name="connsiteX0" fmla="*/ 2005 w 7496613"/>
              <a:gd name="connsiteY0" fmla="*/ 1015681 h 1015681"/>
              <a:gd name="connsiteX1" fmla="*/ 0 w 7496613"/>
              <a:gd name="connsiteY1" fmla="*/ 14639 h 1015681"/>
              <a:gd name="connsiteX2" fmla="*/ 7496613 w 7496613"/>
              <a:gd name="connsiteY2" fmla="*/ 0 h 1015681"/>
              <a:gd name="connsiteX3" fmla="*/ 7101603 w 7496613"/>
              <a:gd name="connsiteY3" fmla="*/ 1009648 h 1015681"/>
              <a:gd name="connsiteX4" fmla="*/ 2005 w 7496613"/>
              <a:gd name="connsiteY4" fmla="*/ 1015681 h 1015681"/>
              <a:gd name="connsiteX0" fmla="*/ 2005 w 7503281"/>
              <a:gd name="connsiteY0" fmla="*/ 1025440 h 1025440"/>
              <a:gd name="connsiteX1" fmla="*/ 0 w 7503281"/>
              <a:gd name="connsiteY1" fmla="*/ 24398 h 1025440"/>
              <a:gd name="connsiteX2" fmla="*/ 7503281 w 7503281"/>
              <a:gd name="connsiteY2" fmla="*/ 0 h 1025440"/>
              <a:gd name="connsiteX3" fmla="*/ 7101603 w 7503281"/>
              <a:gd name="connsiteY3" fmla="*/ 1019407 h 1025440"/>
              <a:gd name="connsiteX4" fmla="*/ 2005 w 7503281"/>
              <a:gd name="connsiteY4" fmla="*/ 1025440 h 1025440"/>
              <a:gd name="connsiteX0" fmla="*/ 2005 w 7499947"/>
              <a:gd name="connsiteY0" fmla="*/ 1020560 h 1020560"/>
              <a:gd name="connsiteX1" fmla="*/ 0 w 7499947"/>
              <a:gd name="connsiteY1" fmla="*/ 19518 h 1020560"/>
              <a:gd name="connsiteX2" fmla="*/ 7499947 w 7499947"/>
              <a:gd name="connsiteY2" fmla="*/ 0 h 1020560"/>
              <a:gd name="connsiteX3" fmla="*/ 7101603 w 7499947"/>
              <a:gd name="connsiteY3" fmla="*/ 1014527 h 1020560"/>
              <a:gd name="connsiteX4" fmla="*/ 2005 w 7499947"/>
              <a:gd name="connsiteY4" fmla="*/ 1020560 h 10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9947" h="1020560">
                <a:moveTo>
                  <a:pt x="2005" y="1020560"/>
                </a:moveTo>
                <a:cubicBezTo>
                  <a:pt x="-229" y="680005"/>
                  <a:pt x="2234" y="360073"/>
                  <a:pt x="0" y="19518"/>
                </a:cubicBezTo>
                <a:lnTo>
                  <a:pt x="7499947" y="0"/>
                </a:lnTo>
                <a:lnTo>
                  <a:pt x="7101603" y="1014527"/>
                </a:lnTo>
                <a:lnTo>
                  <a:pt x="2005" y="10205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F0B1DC7-3AFD-C242-939A-51E56E2FB4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324" y="6283384"/>
            <a:ext cx="3059092" cy="504749"/>
          </a:xfrm>
          <a:prstGeom prst="rect">
            <a:avLst/>
          </a:prstGeom>
        </p:spPr>
      </p:pic>
    </p:spTree>
    <p:extLst>
      <p:ext uri="{BB962C8B-B14F-4D97-AF65-F5344CB8AC3E}">
        <p14:creationId xmlns:p14="http://schemas.microsoft.com/office/powerpoint/2010/main" val="2990041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Consolas" panose="020B0609020204030204" pitchFamily="49"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ap&#10;&#10;Description automatically generated">
            <a:extLst>
              <a:ext uri="{FF2B5EF4-FFF2-40B4-BE49-F238E27FC236}">
                <a16:creationId xmlns:a16="http://schemas.microsoft.com/office/drawing/2014/main" id="{5B3F7916-6A50-031B-9310-5722AF79F24E}"/>
              </a:ext>
            </a:extLst>
          </p:cNvPr>
          <p:cNvPicPr>
            <a:picLocks noChangeAspect="1"/>
          </p:cNvPicPr>
          <p:nvPr/>
        </p:nvPicPr>
        <p:blipFill rotWithShape="1">
          <a:blip r:embed="rId2">
            <a:extLst>
              <a:ext uri="{28A0092B-C50C-407E-A947-70E740481C1C}">
                <a14:useLocalDpi xmlns:a14="http://schemas.microsoft.com/office/drawing/2010/main" val="0"/>
              </a:ext>
            </a:extLst>
          </a:blip>
          <a:srcRect l="28386" t="30862" r="8223" b="21496"/>
          <a:stretch/>
        </p:blipFill>
        <p:spPr>
          <a:xfrm>
            <a:off x="4572000" y="573140"/>
            <a:ext cx="3640507" cy="3867259"/>
          </a:xfrm>
          <a:prstGeom prst="rect">
            <a:avLst/>
          </a:prstGeom>
        </p:spPr>
      </p:pic>
      <p:sp>
        <p:nvSpPr>
          <p:cNvPr id="120" name="Shape 120"/>
          <p:cNvSpPr/>
          <p:nvPr/>
        </p:nvSpPr>
        <p:spPr>
          <a:xfrm>
            <a:off x="190771" y="4078572"/>
            <a:ext cx="3777995" cy="2041906"/>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lnSpc>
                <a:spcPct val="150000"/>
              </a:lnSpc>
              <a:spcBef>
                <a:spcPts val="844"/>
              </a:spcBef>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Impact</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defTabSz="321457">
              <a:buSzPct val="75000"/>
              <a:defRPr sz="2000">
                <a:latin typeface="Helvetica"/>
                <a:ea typeface="Helvetica"/>
                <a:cs typeface="Helvetica"/>
                <a:sym typeface="Helvetica"/>
              </a:defRPr>
            </a:pPr>
            <a:r>
              <a:rPr lang="en-US" sz="1300" dirty="0">
                <a:latin typeface="Calibri" panose="020F0502020204030204" pitchFamily="34" charset="0"/>
              </a:rPr>
              <a:t>A novel spatial basis function model that accounts for climate forcing uncertainty is faster than the county intercepts model and could serve as a valuable tool for projecting crop yields. Our projections for the periods 2020–2049 and 2069–2098 confirm the downward trend in average corn yields from previous studies, yet they vary in the extent of the decline and the uncertainties involved.</a:t>
            </a:r>
            <a:endParaRPr sz="1406" dirty="0"/>
          </a:p>
        </p:txBody>
      </p:sp>
      <p:sp>
        <p:nvSpPr>
          <p:cNvPr id="121" name="Shape 121"/>
          <p:cNvSpPr/>
          <p:nvPr/>
        </p:nvSpPr>
        <p:spPr>
          <a:xfrm>
            <a:off x="257568" y="131672"/>
            <a:ext cx="8240811" cy="44146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spAutoFit/>
          </a:bodyPr>
          <a:lstStyle>
            <a:lvl1pPr algn="l" defTabSz="457200">
              <a:defRPr sz="2700" b="1">
                <a:latin typeface="Helvetica"/>
                <a:ea typeface="Helvetica"/>
                <a:cs typeface="Helvetica"/>
                <a:sym typeface="Helvetica"/>
              </a:defRPr>
            </a:lvl1pPr>
          </a:lstStyle>
          <a:p>
            <a:r>
              <a:rPr lang="en-US" sz="2400" dirty="0">
                <a:latin typeface="Calibri" panose="020F0502020204030204" pitchFamily="34" charset="0"/>
                <a:cs typeface="Calibri" panose="020F0502020204030204" pitchFamily="34" charset="0"/>
              </a:rPr>
              <a:t>Bayesian Spatial Models for Projecting Corn Yields </a:t>
            </a:r>
          </a:p>
        </p:txBody>
      </p:sp>
      <p:sp>
        <p:nvSpPr>
          <p:cNvPr id="122" name="Shape 122"/>
          <p:cNvSpPr/>
          <p:nvPr/>
        </p:nvSpPr>
        <p:spPr>
          <a:xfrm>
            <a:off x="190771" y="631084"/>
            <a:ext cx="3928742" cy="157427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Objective</a:t>
            </a:r>
            <a:endParaRPr lang="en-US" sz="1600" dirty="0">
              <a:latin typeface="Calibri" panose="020F0502020204030204" pitchFamily="34" charset="0"/>
              <a:cs typeface="Calibri" panose="020F0502020204030204" pitchFamily="34" charset="0"/>
            </a:endParaRPr>
          </a:p>
          <a:p>
            <a:pPr algn="l"/>
            <a:r>
              <a:rPr lang="en-US" sz="1300" dirty="0">
                <a:latin typeface="Calibri" panose="020F0502020204030204" pitchFamily="34" charset="0"/>
                <a:ea typeface="Times New Roman" panose="02020603050405020304" pitchFamily="18" charset="0"/>
                <a:cs typeface="Calibri" panose="020F0502020204030204" pitchFamily="34" charset="0"/>
              </a:rPr>
              <a:t>Climate change is anticipated to impact the productivity of corn crops, yet the inconsistencies in data and modeling methods result in divergent predictions of yield. We propose a scalable spatiotemporal statistical model that addresses these disparities by considering spatial correlation and parametric uncertainty. </a:t>
            </a:r>
            <a:endParaRPr lang="en-US" sz="1300" dirty="0">
              <a:latin typeface="Calibri" panose="020F0502020204030204" pitchFamily="34" charset="0"/>
              <a:cs typeface="Calibri" panose="020F0502020204030204" pitchFamily="34" charset="0"/>
            </a:endParaRPr>
          </a:p>
        </p:txBody>
      </p:sp>
      <p:sp>
        <p:nvSpPr>
          <p:cNvPr id="123" name="Shape 123"/>
          <p:cNvSpPr/>
          <p:nvPr/>
        </p:nvSpPr>
        <p:spPr>
          <a:xfrm>
            <a:off x="190771" y="2135922"/>
            <a:ext cx="3672405" cy="204190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Approach</a:t>
            </a:r>
            <a:endParaRPr lang="en-US" sz="1600" dirty="0">
              <a:latin typeface="Calibri" panose="020F0502020204030204" pitchFamily="34" charset="0"/>
              <a:cs typeface="Calibri" panose="020F0502020204030204" pitchFamily="34" charset="0"/>
            </a:endParaRPr>
          </a:p>
          <a:p>
            <a:pPr lvl="0" algn="l"/>
            <a:r>
              <a:rPr lang="en-US" sz="1300" dirty="0">
                <a:latin typeface="Calibri" panose="020F0502020204030204" pitchFamily="34" charset="0"/>
                <a:ea typeface="Times New Roman" panose="02020603050405020304" pitchFamily="18" charset="0"/>
                <a:cs typeface="Calibri" panose="020F0502020204030204" pitchFamily="34" charset="0"/>
              </a:rPr>
              <a:t>We use two types of Bayesian statistical models that treat spatial correlation in county effects differently: a new approach with spatial basis functions and a commonly used random effect county intercepts model. The model comparisons are based on the relationships between weather variables and corn yields, predictive performance, and projections considering key uncertainties.</a:t>
            </a:r>
            <a:endParaRPr lang="en-US" sz="1300" dirty="0">
              <a:latin typeface="Calibri" panose="020F0502020204030204" pitchFamily="34" charset="0"/>
              <a:ea typeface="MS Mincho" panose="02020609040205080304" pitchFamily="49" charset="-128"/>
              <a:cs typeface="Calibri" panose="020F0502020204030204" pitchFamily="34" charset="0"/>
            </a:endParaRPr>
          </a:p>
        </p:txBody>
      </p:sp>
      <p:sp>
        <p:nvSpPr>
          <p:cNvPr id="124" name="Shape 124"/>
          <p:cNvSpPr/>
          <p:nvPr/>
        </p:nvSpPr>
        <p:spPr>
          <a:xfrm>
            <a:off x="4711148" y="6090949"/>
            <a:ext cx="4271898" cy="369332"/>
          </a:xfrm>
          <a:prstGeom prst="rect">
            <a:avLst/>
          </a:prstGeom>
          <a:ln w="12700">
            <a:solidFill>
              <a:schemeClr val="accent1"/>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20" tIns="45720" rIns="45720" bIns="45720" anchor="ctr">
            <a:spAutoFit/>
          </a:bodyPr>
          <a:lstStyle>
            <a:lvl1pPr algn="l">
              <a:defRPr sz="1800">
                <a:latin typeface="Helvetica"/>
                <a:ea typeface="Helvetica"/>
                <a:cs typeface="Helvetica"/>
                <a:sym typeface="Helvetica"/>
              </a:defRPr>
            </a:lvl1pPr>
          </a:lstStyle>
          <a:p>
            <a:r>
              <a:rPr lang="en-US" sz="900" dirty="0">
                <a:latin typeface="Arial" panose="020B0604020202020204" pitchFamily="34" charset="0"/>
                <a:ea typeface="MS Mincho" panose="02020609040205080304" pitchFamily="49" charset="-128"/>
              </a:rPr>
              <a:t>Roth S., Lee B., Nicholas R., Haran M., Keller K. Bayesian Spatial Models for Corn Yield (2023). Remote Sensing (16)1. https://</a:t>
            </a:r>
            <a:r>
              <a:rPr lang="en-US" sz="900" dirty="0" err="1">
                <a:latin typeface="Arial" panose="020B0604020202020204" pitchFamily="34" charset="0"/>
                <a:ea typeface="MS Mincho" panose="02020609040205080304" pitchFamily="49" charset="-128"/>
              </a:rPr>
              <a:t>doi.org</a:t>
            </a:r>
            <a:r>
              <a:rPr lang="en-US" sz="900" dirty="0">
                <a:latin typeface="Arial" panose="020B0604020202020204" pitchFamily="34" charset="0"/>
                <a:ea typeface="MS Mincho" panose="02020609040205080304" pitchFamily="49" charset="-128"/>
              </a:rPr>
              <a:t>/10.3390/rs16010069</a:t>
            </a:r>
            <a:endParaRPr lang="en-US" sz="844" dirty="0">
              <a:latin typeface="Arial" panose="020B0604020202020204" pitchFamily="34" charset="0"/>
              <a:ea typeface="MS Mincho" panose="02020609040205080304" pitchFamily="49" charset="-128"/>
            </a:endParaRPr>
          </a:p>
        </p:txBody>
      </p:sp>
      <p:sp>
        <p:nvSpPr>
          <p:cNvPr id="8" name="Shape 119">
            <a:extLst>
              <a:ext uri="{FF2B5EF4-FFF2-40B4-BE49-F238E27FC236}">
                <a16:creationId xmlns:a16="http://schemas.microsoft.com/office/drawing/2014/main" id="{D05CE714-975C-5F45-B8FB-334BF21660D6}"/>
              </a:ext>
            </a:extLst>
          </p:cNvPr>
          <p:cNvSpPr/>
          <p:nvPr/>
        </p:nvSpPr>
        <p:spPr>
          <a:xfrm>
            <a:off x="3968766" y="4268365"/>
            <a:ext cx="5175234" cy="187262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spcBef>
                <a:spcPts val="844"/>
              </a:spcBef>
              <a:defRPr sz="1700">
                <a:latin typeface="Helvetica"/>
                <a:ea typeface="Helvetica"/>
                <a:cs typeface="Helvetica"/>
                <a:sym typeface="Helvetica"/>
              </a:defRPr>
            </a:pPr>
            <a:r>
              <a:rPr lang="en-US" sz="1300" b="1" dirty="0">
                <a:solidFill>
                  <a:srgbClr val="0070C0"/>
                </a:solidFill>
                <a:latin typeface="Calibri" panose="020F0502020204030204" pitchFamily="34" charset="0"/>
                <a:cs typeface="Calibri" panose="020F0502020204030204" pitchFamily="34" charset="0"/>
              </a:rPr>
              <a:t>Figure</a:t>
            </a:r>
            <a:r>
              <a:rPr sz="1300" b="1" dirty="0">
                <a:solidFill>
                  <a:srgbClr val="0070C0"/>
                </a:solidFill>
                <a:latin typeface="Calibri" panose="020F0502020204030204" pitchFamily="34" charset="0"/>
                <a:cs typeface="Calibri" panose="020F0502020204030204" pitchFamily="34" charset="0"/>
              </a:rPr>
              <a:t>:</a:t>
            </a:r>
            <a:r>
              <a:rPr sz="1300" dirty="0">
                <a:solidFill>
                  <a:srgbClr val="0070C0"/>
                </a:solidFill>
                <a:latin typeface="Calibri" panose="020F0502020204030204" pitchFamily="34" charset="0"/>
                <a:cs typeface="Calibri" panose="020F0502020204030204" pitchFamily="34" charset="0"/>
              </a:rPr>
              <a:t>  </a:t>
            </a:r>
            <a:r>
              <a:rPr lang="en-US" sz="1300" dirty="0">
                <a:solidFill>
                  <a:srgbClr val="0070C0"/>
                </a:solidFill>
                <a:latin typeface="Calibri" panose="020F0502020204030204" pitchFamily="34" charset="0"/>
                <a:cs typeface="Calibri" panose="020F0502020204030204" pitchFamily="34" charset="0"/>
              </a:rPr>
              <a:t>Difference between mean projected detrended yield for all years across all CMIP5 model projections in the near future (panels (</a:t>
            </a:r>
            <a:r>
              <a:rPr lang="en-US" sz="1300" dirty="0" err="1">
                <a:solidFill>
                  <a:srgbClr val="0070C0"/>
                </a:solidFill>
                <a:latin typeface="Calibri" panose="020F0502020204030204" pitchFamily="34" charset="0"/>
                <a:cs typeface="Calibri" panose="020F0502020204030204" pitchFamily="34" charset="0"/>
              </a:rPr>
              <a:t>a,c</a:t>
            </a:r>
            <a:r>
              <a:rPr lang="en-US" sz="1300" dirty="0">
                <a:solidFill>
                  <a:srgbClr val="0070C0"/>
                </a:solidFill>
                <a:latin typeface="Calibri" panose="020F0502020204030204" pitchFamily="34" charset="0"/>
                <a:cs typeface="Calibri" panose="020F0502020204030204" pitchFamily="34" charset="0"/>
              </a:rPr>
              <a:t>)) or the end of the century (panels (</a:t>
            </a:r>
            <a:r>
              <a:rPr lang="en-US" sz="1300" dirty="0" err="1">
                <a:solidFill>
                  <a:srgbClr val="0070C0"/>
                </a:solidFill>
                <a:latin typeface="Calibri" panose="020F0502020204030204" pitchFamily="34" charset="0"/>
                <a:cs typeface="Calibri" panose="020F0502020204030204" pitchFamily="34" charset="0"/>
              </a:rPr>
              <a:t>b,d</a:t>
            </a:r>
            <a:r>
              <a:rPr lang="en-US" sz="1300" dirty="0">
                <a:solidFill>
                  <a:srgbClr val="0070C0"/>
                </a:solidFill>
                <a:latin typeface="Calibri" panose="020F0502020204030204" pitchFamily="34" charset="0"/>
                <a:cs typeface="Calibri" panose="020F0502020204030204" pitchFamily="34" charset="0"/>
              </a:rPr>
              <a:t>)) and the estimated historical mean detrended yield with the county intercepts (panels (</a:t>
            </a:r>
            <a:r>
              <a:rPr lang="en-US" sz="1300" dirty="0" err="1">
                <a:solidFill>
                  <a:srgbClr val="0070C0"/>
                </a:solidFill>
                <a:latin typeface="Calibri" panose="020F0502020204030204" pitchFamily="34" charset="0"/>
                <a:cs typeface="Calibri" panose="020F0502020204030204" pitchFamily="34" charset="0"/>
              </a:rPr>
              <a:t>a,b</a:t>
            </a:r>
            <a:r>
              <a:rPr lang="en-US" sz="1300" dirty="0">
                <a:solidFill>
                  <a:srgbClr val="0070C0"/>
                </a:solidFill>
                <a:latin typeface="Calibri" panose="020F0502020204030204" pitchFamily="34" charset="0"/>
                <a:cs typeface="Calibri" panose="020F0502020204030204" pitchFamily="34" charset="0"/>
              </a:rPr>
              <a:t>)) and PICAR models (panels (</a:t>
            </a:r>
            <a:r>
              <a:rPr lang="en-US" sz="1300" dirty="0" err="1">
                <a:solidFill>
                  <a:srgbClr val="0070C0"/>
                </a:solidFill>
                <a:latin typeface="Calibri" panose="020F0502020204030204" pitchFamily="34" charset="0"/>
                <a:cs typeface="Calibri" panose="020F0502020204030204" pitchFamily="34" charset="0"/>
              </a:rPr>
              <a:t>c,d</a:t>
            </a:r>
            <a:r>
              <a:rPr lang="en-US" sz="1300" dirty="0">
                <a:solidFill>
                  <a:srgbClr val="0070C0"/>
                </a:solidFill>
                <a:latin typeface="Calibri" panose="020F0502020204030204" pitchFamily="34" charset="0"/>
                <a:cs typeface="Calibri" panose="020F0502020204030204" pitchFamily="34" charset="0"/>
              </a:rPr>
              <a:t>)). The difference between end-of-century projections and projections from the previous time period may be partly attributable to the removal of the by-state quadratic trends. The county intercepts model projects more severe corn yield decreases than the PICAR model in many counties.</a:t>
            </a:r>
          </a:p>
        </p:txBody>
      </p:sp>
    </p:spTree>
    <p:extLst>
      <p:ext uri="{BB962C8B-B14F-4D97-AF65-F5344CB8AC3E}">
        <p14:creationId xmlns:p14="http://schemas.microsoft.com/office/powerpoint/2010/main" val="545559921"/>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8407</TotalTime>
  <Words>328</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Book</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Kostadinova, Katerina Lubomirova</dc:creator>
  <cp:lastModifiedBy>Nicholas, Robert</cp:lastModifiedBy>
  <cp:revision>46</cp:revision>
  <dcterms:created xsi:type="dcterms:W3CDTF">2019-03-01T18:13:06Z</dcterms:created>
  <dcterms:modified xsi:type="dcterms:W3CDTF">2024-03-19T19:23:17Z</dcterms:modified>
</cp:coreProperties>
</file>