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5"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94640" autoAdjust="0"/>
  </p:normalViewPr>
  <p:slideViewPr>
    <p:cSldViewPr snapToGrid="0" snapToObjects="1">
      <p:cViewPr varScale="1">
        <p:scale>
          <a:sx n="54" d="100"/>
          <a:sy n="54" d="100"/>
        </p:scale>
        <p:origin x="84" y="492"/>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7" d="100"/>
          <a:sy n="97" d="100"/>
        </p:scale>
        <p:origin x="353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6/24/2022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6/24/2022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54" name="Title Placeholder 1"/>
          <p:cNvSpPr>
            <a:spLocks noGrp="1"/>
          </p:cNvSpPr>
          <p:nvPr>
            <p:ph type="title" hasCustomPrompt="1"/>
          </p:nvPr>
        </p:nvSpPr>
        <p:spPr bwMode="auto">
          <a:xfrm>
            <a:off x="0" y="0"/>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55" name="Straight Connector 54"/>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4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11" name="Wave 10"/>
          <p:cNvSpPr/>
          <p:nvPr userDrawn="1"/>
        </p:nvSpPr>
        <p:spPr>
          <a:xfrm>
            <a:off x="1" y="330201"/>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2" name="Wave 11"/>
          <p:cNvSpPr/>
          <p:nvPr userDrawn="1"/>
        </p:nvSpPr>
        <p:spPr>
          <a:xfrm>
            <a:off x="4234" y="311151"/>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3" name="Wave 12"/>
          <p:cNvSpPr/>
          <p:nvPr userDrawn="1"/>
        </p:nvSpPr>
        <p:spPr>
          <a:xfrm>
            <a:off x="1" y="263526"/>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4" name="Wave 13"/>
          <p:cNvSpPr/>
          <p:nvPr userDrawn="1"/>
        </p:nvSpPr>
        <p:spPr>
          <a:xfrm>
            <a:off x="0" y="65088"/>
            <a:ext cx="12192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5" name="Rectangle 14"/>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sz="1800" dirty="0">
              <a:solidFill>
                <a:prstClr val="white"/>
              </a:solidFill>
            </a:endParaRPr>
          </a:p>
        </p:txBody>
      </p:sp>
      <p:sp>
        <p:nvSpPr>
          <p:cNvPr id="16" name="Wave 15"/>
          <p:cNvSpPr/>
          <p:nvPr userDrawn="1"/>
        </p:nvSpPr>
        <p:spPr>
          <a:xfrm>
            <a:off x="-4233" y="557213"/>
            <a:ext cx="12196233"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7" name="Title Placeholder 1"/>
          <p:cNvSpPr>
            <a:spLocks noGrp="1"/>
          </p:cNvSpPr>
          <p:nvPr>
            <p:ph type="title" hasCustomPrompt="1"/>
          </p:nvPr>
        </p:nvSpPr>
        <p:spPr bwMode="auto">
          <a:xfrm>
            <a:off x="0" y="0"/>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18" name="Straight Connector 17"/>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59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19" name="Picture 18"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0" name="Picture 1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24"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7"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8"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9"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20"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21"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22"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23" name="Picture 22"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4" name="Picture 23"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pic>
        <p:nvPicPr>
          <p:cNvPr id="25" name="Picture 2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274500" y="6294130"/>
            <a:ext cx="545549" cy="536820"/>
          </a:xfrm>
          <a:prstGeom prst="rect">
            <a:avLst/>
          </a:prstGeom>
        </p:spPr>
      </p:pic>
      <p:pic>
        <p:nvPicPr>
          <p:cNvPr id="2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8781179" y="6294130"/>
            <a:ext cx="574378" cy="54864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Placeholder 2"/>
          <p:cNvSpPr>
            <a:spLocks noGrp="1"/>
          </p:cNvSpPr>
          <p:nvPr>
            <p:ph type="body" sz="quarter" idx="36" hasCustomPrompt="1"/>
          </p:nvPr>
        </p:nvSpPr>
        <p:spPr>
          <a:xfrm>
            <a:off x="19051" y="5308601"/>
            <a:ext cx="4497916" cy="246063"/>
          </a:xfrm>
          <a:prstGeom prst="rect">
            <a:avLst/>
          </a:prstGeom>
        </p:spPr>
        <p:txBody>
          <a:bodyPr/>
          <a:lstStyle>
            <a:lvl1pPr>
              <a:defRPr sz="1000" baseline="0"/>
            </a:lvl1pPr>
          </a:lstStyle>
          <a:p>
            <a:pPr lvl="0"/>
            <a:r>
              <a:rPr lang="en-US" dirty="0"/>
              <a:t>Data available at (DOI):</a:t>
            </a:r>
          </a:p>
        </p:txBody>
      </p:sp>
      <p:sp>
        <p:nvSpPr>
          <p:cNvPr id="28"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sti.gov/pages/biblio/1871271-framework-detection-attribution-regional-precipitation-change-application-united-states-historical-record" TargetMode="External"/><Relationship Id="rId2" Type="http://schemas.openxmlformats.org/officeDocument/2006/relationships/image" Target="../media/image7.emf"/><Relationship Id="rId1" Type="http://schemas.openxmlformats.org/officeDocument/2006/relationships/slideLayout" Target="../slideLayouts/slideLayout3.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a:xfrm>
            <a:off x="1667805" y="14510"/>
            <a:ext cx="8856390" cy="708660"/>
          </a:xfrm>
        </p:spPr>
        <p:txBody>
          <a:bodyPr/>
          <a:lstStyle/>
          <a:p>
            <a:r>
              <a:rPr lang="en-US" sz="1800" dirty="0"/>
              <a:t>A Framework for Detection and Attribution of Regional Precipitation Change: Application to the United States Historical Record </a:t>
            </a:r>
          </a:p>
        </p:txBody>
      </p:sp>
      <p:pic>
        <p:nvPicPr>
          <p:cNvPr id="3" name="Content Placeholder 2">
            <a:extLst>
              <a:ext uri="{FF2B5EF4-FFF2-40B4-BE49-F238E27FC236}">
                <a16:creationId xmlns:a16="http://schemas.microsoft.com/office/drawing/2014/main" id="{CB8F1722-E1F7-762F-6999-263A8E5DA47F}"/>
              </a:ext>
            </a:extLst>
          </p:cNvPr>
          <p:cNvPicPr>
            <a:picLocks noGrp="1" noChangeAspect="1"/>
          </p:cNvPicPr>
          <p:nvPr>
            <p:ph sz="quarter" idx="31"/>
          </p:nvPr>
        </p:nvPicPr>
        <p:blipFill rotWithShape="1">
          <a:blip r:embed="rId2"/>
          <a:srcRect l="10674" t="12798" r="11592" b="9604"/>
          <a:stretch/>
        </p:blipFill>
        <p:spPr>
          <a:xfrm rot="5400000">
            <a:off x="1027029" y="499325"/>
            <a:ext cx="3689386" cy="4766148"/>
          </a:xfrm>
        </p:spPr>
      </p:pic>
      <p:sp>
        <p:nvSpPr>
          <p:cNvPr id="20" name="Text Placeholder 19"/>
          <p:cNvSpPr>
            <a:spLocks noGrp="1"/>
          </p:cNvSpPr>
          <p:nvPr>
            <p:ph type="body" sz="quarter" idx="26"/>
          </p:nvPr>
        </p:nvSpPr>
        <p:spPr>
          <a:xfrm>
            <a:off x="256376" y="5634721"/>
            <a:ext cx="5429120" cy="688293"/>
          </a:xfrm>
        </p:spPr>
        <p:txBody>
          <a:bodyPr/>
          <a:lstStyle/>
          <a:p>
            <a:r>
              <a:rPr lang="en-US" dirty="0"/>
              <a:t>Risser, M.D., Collins, W.D., </a:t>
            </a:r>
            <a:r>
              <a:rPr lang="en-US" dirty="0" err="1"/>
              <a:t>Wehner</a:t>
            </a:r>
            <a:r>
              <a:rPr lang="en-US" dirty="0"/>
              <a:t>, M.F., and seven other co-authors (CASCADE SFA collaboration), </a:t>
            </a:r>
            <a:r>
              <a:rPr lang="en-US" dirty="0">
                <a:hlinkClick r:id="rId3"/>
              </a:rPr>
              <a:t>A framework for detection and attribution of regional precipitation change: Application to the United States historical record.</a:t>
            </a:r>
            <a:r>
              <a:rPr lang="en-US" dirty="0"/>
              <a:t> </a:t>
            </a:r>
            <a:r>
              <a:rPr lang="en-US" i="1" dirty="0"/>
              <a:t>Climate Dynamics. </a:t>
            </a:r>
            <a:r>
              <a:rPr lang="en-US" dirty="0"/>
              <a:t>[DOI: 10.1007/s00382-022-06321-1] </a:t>
            </a:r>
          </a:p>
        </p:txBody>
      </p:sp>
      <p:sp>
        <p:nvSpPr>
          <p:cNvPr id="21" name="Text Placeholder 20"/>
          <p:cNvSpPr>
            <a:spLocks noGrp="1"/>
          </p:cNvSpPr>
          <p:nvPr>
            <p:ph type="body" sz="quarter" idx="30"/>
          </p:nvPr>
        </p:nvSpPr>
        <p:spPr>
          <a:xfrm>
            <a:off x="5924939" y="1079049"/>
            <a:ext cx="6046567" cy="1214209"/>
          </a:xfrm>
        </p:spPr>
        <p:txBody>
          <a:bodyPr/>
          <a:lstStyle/>
          <a:p>
            <a:r>
              <a:rPr lang="en-US" sz="1400" dirty="0"/>
              <a:t>Rainfall is a critical component of the water cycle, and deviations from “normal” rainfall can have negative consequences for managing water resources. While it is important to understand what causes abnormalities such as severe storms and droughts, determining cause and effect for changes in rainfall is generally quite difficult.</a:t>
            </a:r>
          </a:p>
        </p:txBody>
      </p:sp>
      <p:sp>
        <p:nvSpPr>
          <p:cNvPr id="23" name="Text Placeholder 22"/>
          <p:cNvSpPr>
            <a:spLocks noGrp="1"/>
          </p:cNvSpPr>
          <p:nvPr>
            <p:ph type="body" sz="quarter" idx="34"/>
          </p:nvPr>
        </p:nvSpPr>
        <p:spPr>
          <a:xfrm>
            <a:off x="5924939" y="2603570"/>
            <a:ext cx="6046567" cy="1212396"/>
          </a:xfrm>
        </p:spPr>
        <p:txBody>
          <a:bodyPr/>
          <a:lstStyle/>
          <a:p>
            <a:r>
              <a:rPr lang="en-US" sz="1400" dirty="0"/>
              <a:t>Our approach for identifying changes to rainfall determines cause and effect by examining changes caused by human activity such as air pollution and carbon dioxide emissions. Unlike existing approaches, our method allows us to discover changes in average and unusual rainfall events for specific locations and time points. </a:t>
            </a:r>
          </a:p>
        </p:txBody>
      </p:sp>
      <p:sp>
        <p:nvSpPr>
          <p:cNvPr id="24" name="Text Placeholder 23"/>
          <p:cNvSpPr>
            <a:spLocks noGrp="1"/>
          </p:cNvSpPr>
          <p:nvPr>
            <p:ph type="body" sz="quarter" idx="35"/>
          </p:nvPr>
        </p:nvSpPr>
        <p:spPr>
          <a:xfrm>
            <a:off x="5924939" y="4214360"/>
            <a:ext cx="6046567" cy="2034041"/>
          </a:xfrm>
        </p:spPr>
        <p:txBody>
          <a:bodyPr/>
          <a:lstStyle/>
          <a:p>
            <a:r>
              <a:rPr lang="en-US" dirty="0"/>
              <a:t>We can be sure that our approach is well-founded since it is based on a systematic assessment of artificial data sets that have known properties</a:t>
            </a:r>
          </a:p>
          <a:p>
            <a:r>
              <a:rPr lang="en-US" dirty="0"/>
              <a:t>We leverage large climate data sets to make sure our conclusions are not sensitive to individual global climate models</a:t>
            </a:r>
          </a:p>
          <a:p>
            <a:r>
              <a:rPr lang="en-US" dirty="0"/>
              <a:t>Our focus is on changes to rainfall over the United States, but the methodology can easily be extended to look at rainfall in other parts of the globe</a:t>
            </a:r>
          </a:p>
          <a:p>
            <a:endParaRPr lang="en-US" dirty="0"/>
          </a:p>
          <a:p>
            <a:endParaRPr lang="en-US" dirty="0"/>
          </a:p>
        </p:txBody>
      </p:sp>
      <p:sp>
        <p:nvSpPr>
          <p:cNvPr id="9" name="Text Placeholder 21">
            <a:extLst>
              <a:ext uri="{FF2B5EF4-FFF2-40B4-BE49-F238E27FC236}">
                <a16:creationId xmlns:a16="http://schemas.microsoft.com/office/drawing/2014/main" id="{F095F797-F812-6E41-9090-390AD1A9A126}"/>
              </a:ext>
            </a:extLst>
          </p:cNvPr>
          <p:cNvSpPr txBox="1">
            <a:spLocks/>
          </p:cNvSpPr>
          <p:nvPr/>
        </p:nvSpPr>
        <p:spPr>
          <a:xfrm>
            <a:off x="5924939" y="2260519"/>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Approach and Results </a:t>
            </a:r>
          </a:p>
        </p:txBody>
      </p:sp>
      <p:sp>
        <p:nvSpPr>
          <p:cNvPr id="10" name="Text Placeholder 21">
            <a:extLst>
              <a:ext uri="{FF2B5EF4-FFF2-40B4-BE49-F238E27FC236}">
                <a16:creationId xmlns:a16="http://schemas.microsoft.com/office/drawing/2014/main" id="{19DA9F49-853D-3146-A395-3AD79BA5354B}"/>
              </a:ext>
            </a:extLst>
          </p:cNvPr>
          <p:cNvSpPr txBox="1">
            <a:spLocks/>
          </p:cNvSpPr>
          <p:nvPr/>
        </p:nvSpPr>
        <p:spPr>
          <a:xfrm>
            <a:off x="5924939" y="3851805"/>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a:t>
            </a:r>
          </a:p>
        </p:txBody>
      </p:sp>
      <p:sp>
        <p:nvSpPr>
          <p:cNvPr id="11" name="Text Placeholder 21">
            <a:extLst>
              <a:ext uri="{FF2B5EF4-FFF2-40B4-BE49-F238E27FC236}">
                <a16:creationId xmlns:a16="http://schemas.microsoft.com/office/drawing/2014/main" id="{7D139619-7373-4C56-8868-37677A1357BD}"/>
              </a:ext>
            </a:extLst>
          </p:cNvPr>
          <p:cNvSpPr txBox="1">
            <a:spLocks/>
          </p:cNvSpPr>
          <p:nvPr/>
        </p:nvSpPr>
        <p:spPr>
          <a:xfrm>
            <a:off x="5924939" y="759576"/>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Challenges</a:t>
            </a:r>
          </a:p>
        </p:txBody>
      </p:sp>
      <p:sp>
        <p:nvSpPr>
          <p:cNvPr id="4" name="TextBox 3">
            <a:extLst>
              <a:ext uri="{FF2B5EF4-FFF2-40B4-BE49-F238E27FC236}">
                <a16:creationId xmlns:a16="http://schemas.microsoft.com/office/drawing/2014/main" id="{0D59A93B-E07A-8762-D556-4B5936394032}"/>
              </a:ext>
            </a:extLst>
          </p:cNvPr>
          <p:cNvSpPr txBox="1"/>
          <p:nvPr/>
        </p:nvSpPr>
        <p:spPr>
          <a:xfrm>
            <a:off x="297392" y="4708916"/>
            <a:ext cx="5148660" cy="769441"/>
          </a:xfrm>
          <a:prstGeom prst="rect">
            <a:avLst/>
          </a:prstGeom>
          <a:noFill/>
        </p:spPr>
        <p:txBody>
          <a:bodyPr wrap="square" rtlCol="0">
            <a:spAutoFit/>
          </a:bodyPr>
          <a:lstStyle/>
          <a:p>
            <a:pPr algn="ctr"/>
            <a:r>
              <a:rPr lang="en-US" sz="1100" dirty="0"/>
              <a:t>Flow chart schematic outlining the hypotheses considered and conclusions obtained regarding a general formula for modeling an annual time series of precipitation </a:t>
            </a:r>
            <a:r>
              <a:rPr lang="en-US" sz="1100" i="1" dirty="0"/>
              <a:t>P(t)</a:t>
            </a:r>
            <a:r>
              <a:rPr lang="en-US" sz="1100" dirty="0"/>
              <a:t>. Yellow boxes describe general research questions, green circles describe methods, and red boxes contain resulting conclusions. </a:t>
            </a:r>
          </a:p>
        </p:txBody>
      </p:sp>
      <p:pic>
        <p:nvPicPr>
          <p:cNvPr id="13" name="Google Shape;125;ge69e41e085_1_0" descr="A picture containing drawing&#10;&#10;Description automatically generated"/>
          <p:cNvPicPr preferRelativeResize="0">
            <a:picLocks noGrp="1" noChangeAspect="1"/>
          </p:cNvPicPr>
          <p:nvPr>
            <p:ph type="pic" idx="4294967295"/>
          </p:nvPr>
        </p:nvPicPr>
        <p:blipFill rotWithShape="1">
          <a:blip r:embed="rId4">
            <a:alphaModFix/>
          </a:blip>
          <a:srcRect l="-2373" t="-6360" r="-1657"/>
          <a:stretch/>
        </p:blipFill>
        <p:spPr>
          <a:xfrm>
            <a:off x="5001232" y="6295697"/>
            <a:ext cx="2189536" cy="548640"/>
          </a:xfrm>
          <a:prstGeom prst="rect">
            <a:avLst/>
          </a:prstGeom>
          <a:noFill/>
          <a:ln>
            <a:noFill/>
          </a:ln>
        </p:spPr>
      </p:pic>
    </p:spTree>
    <p:extLst>
      <p:ext uri="{BB962C8B-B14F-4D97-AF65-F5344CB8AC3E}">
        <p14:creationId xmlns:p14="http://schemas.microsoft.com/office/powerpoint/2010/main" val="3352585012"/>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3151</TotalTime>
  <Words>294</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Other EESA Highlights (not DOE-SC)</vt:lpstr>
      <vt:lpstr>DOE-SC EESA Highlights</vt:lpstr>
      <vt:lpstr>A Framework for Detection and Attribution of Regional Precipitation Change: Application to the United States Historical Record </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jagimbel</cp:lastModifiedBy>
  <cp:revision>96</cp:revision>
  <dcterms:created xsi:type="dcterms:W3CDTF">2016-02-10T19:06:12Z</dcterms:created>
  <dcterms:modified xsi:type="dcterms:W3CDTF">2022-06-24T19:53:03Z</dcterms:modified>
</cp:coreProperties>
</file>