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2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nsitivities of the hydrologic cycle to model physics, grid resolution, and ocean type in the aquaplanet Community Atmosphere Model"/>
          <p:cNvSpPr txBox="1"/>
          <p:nvPr/>
        </p:nvSpPr>
        <p:spPr>
          <a:xfrm>
            <a:off x="5384240" y="164164"/>
            <a:ext cx="13615521" cy="1306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584200">
              <a:defRPr sz="4000" b="0"/>
            </a:lvl1pPr>
          </a:lstStyle>
          <a:p>
            <a:r>
              <a:t>Differences in Tropical Rainfall in Aquaplanet Simulations with Resolved or Parameterized Deep Convection</a:t>
            </a:r>
          </a:p>
        </p:txBody>
      </p:sp>
      <p:sp>
        <p:nvSpPr>
          <p:cNvPr id="120" name="James J. Benedict, Brian Medeiros, Amy C. Clement, Angeline G. Pendergrass: JAMES, 10.1002/2016MS000891"/>
          <p:cNvSpPr txBox="1"/>
          <p:nvPr/>
        </p:nvSpPr>
        <p:spPr>
          <a:xfrm>
            <a:off x="3098817" y="1804380"/>
            <a:ext cx="18186365" cy="716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200">
              <a:defRPr sz="2000" b="0" i="1">
                <a:latin typeface="Helvetica Neue Thin"/>
                <a:ea typeface="Helvetica Neue Thin"/>
                <a:cs typeface="Helvetica Neue Thin"/>
                <a:sym typeface="Helvetica Neue Thin"/>
              </a:defRPr>
            </a:pPr>
            <a:r>
              <a:t>Rios-Berrios, R., G. H. Bryan, </a:t>
            </a:r>
            <a:r>
              <a:rPr b="1">
                <a:latin typeface="Helvetica Neue"/>
                <a:ea typeface="Helvetica Neue"/>
                <a:cs typeface="Helvetica Neue"/>
                <a:sym typeface="Helvetica Neue"/>
              </a:rPr>
              <a:t>B. Medeiros</a:t>
            </a:r>
            <a:r>
              <a:t>, F. Judt, &amp; W. Wang</a:t>
            </a:r>
            <a:br/>
            <a:r>
              <a:t>J. Adv. Modeling Earth Sys., https://doi.org/10.1029/2021MS002902</a:t>
            </a:r>
          </a:p>
        </p:txBody>
      </p:sp>
      <p:sp>
        <p:nvSpPr>
          <p:cNvPr id="121" name="Objective"/>
          <p:cNvSpPr txBox="1"/>
          <p:nvPr/>
        </p:nvSpPr>
        <p:spPr>
          <a:xfrm>
            <a:off x="352501" y="3268116"/>
            <a:ext cx="1491692"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Objective</a:t>
            </a:r>
          </a:p>
        </p:txBody>
      </p:sp>
      <p:sp>
        <p:nvSpPr>
          <p:cNvPr id="122" name="Explore CESM’s precipitation dependence on physics, resolution, and air-sea coupling."/>
          <p:cNvSpPr txBox="1"/>
          <p:nvPr/>
        </p:nvSpPr>
        <p:spPr>
          <a:xfrm>
            <a:off x="722604" y="4005134"/>
            <a:ext cx="7612744" cy="6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800" b="0"/>
            </a:lvl1pPr>
          </a:lstStyle>
          <a:p>
            <a:r>
              <a:t>Compare and contrast tropical rainfall variability in idealized simulations with parameterized versus explicit convection.</a:t>
            </a:r>
          </a:p>
        </p:txBody>
      </p:sp>
      <p:sp>
        <p:nvSpPr>
          <p:cNvPr id="123" name="Approach"/>
          <p:cNvSpPr txBox="1"/>
          <p:nvPr/>
        </p:nvSpPr>
        <p:spPr>
          <a:xfrm>
            <a:off x="352501" y="5785993"/>
            <a:ext cx="1525525"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Approach</a:t>
            </a:r>
          </a:p>
        </p:txBody>
      </p:sp>
      <p:sp>
        <p:nvSpPr>
          <p:cNvPr id="124" name="Use the newly refined aquaplanet capabilities in development version of CESM2.…"/>
          <p:cNvSpPr txBox="1"/>
          <p:nvPr/>
        </p:nvSpPr>
        <p:spPr>
          <a:xfrm>
            <a:off x="722604" y="9977753"/>
            <a:ext cx="8398855" cy="2609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457200">
              <a:buSzPct val="100000"/>
              <a:buChar char="•"/>
              <a:defRPr sz="1800" b="0"/>
            </a:pPr>
            <a:r>
              <a:t>This paper documents a benchmark aquaplanet configuration that uses convection-permitting resolution in the tropical belt.</a:t>
            </a:r>
          </a:p>
          <a:p>
            <a:pPr marL="228600" indent="-228600" algn="l" defTabSz="457200">
              <a:buSzPct val="100000"/>
              <a:buChar char="•"/>
              <a:defRPr sz="1800" b="0"/>
            </a:pPr>
            <a:r>
              <a:t>Allows a detailed examination of the impact of parameterized convection on tropical rainfall.</a:t>
            </a:r>
          </a:p>
          <a:p>
            <a:pPr marL="228600" indent="-228600" algn="l" defTabSz="457200">
              <a:buSzPct val="100000"/>
              <a:buChar char="•"/>
              <a:defRPr sz="1800" b="0"/>
            </a:pPr>
            <a:r>
              <a:t>Shows that explicitly resolving convection leads to more intense rainfall, and greater equatorial wave variability in this model.</a:t>
            </a:r>
          </a:p>
          <a:p>
            <a:pPr marL="228600" indent="-228600" algn="l" defTabSz="457200">
              <a:buSzPct val="100000"/>
              <a:buChar char="•"/>
              <a:defRPr sz="1800" b="0"/>
            </a:pPr>
            <a:r>
              <a:t>The stronger rainfall with explicit convection arises from convection organizing into more linear systems with deeper, stronger cold pools than with parameterized convection.</a:t>
            </a:r>
          </a:p>
        </p:txBody>
      </p:sp>
      <p:sp>
        <p:nvSpPr>
          <p:cNvPr id="125" name="Impact"/>
          <p:cNvSpPr txBox="1"/>
          <p:nvPr/>
        </p:nvSpPr>
        <p:spPr>
          <a:xfrm>
            <a:off x="314401" y="9358653"/>
            <a:ext cx="1123798"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Impact</a:t>
            </a:r>
          </a:p>
        </p:txBody>
      </p:sp>
      <p:sp>
        <p:nvSpPr>
          <p:cNvPr id="126" name="Time mean zonal mean precipitation and (right column) their differences for subsets of the aquaplanet simulation suite that highlight sensitivities of the choice of model (a, b) ocean type, (c, d) physics, and (e, f) horizontal grid resolution."/>
          <p:cNvSpPr txBox="1"/>
          <p:nvPr/>
        </p:nvSpPr>
        <p:spPr>
          <a:xfrm>
            <a:off x="15006180" y="12446822"/>
            <a:ext cx="692645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200" b="0">
                <a:solidFill>
                  <a:srgbClr val="027001"/>
                </a:solidFill>
                <a:latin typeface="Source Serif Pro Light"/>
                <a:ea typeface="Source Serif Pro Light"/>
                <a:cs typeface="Source Serif Pro Light"/>
                <a:sym typeface="Source Serif Pro Light"/>
              </a:defRPr>
            </a:lvl1pPr>
          </a:lstStyle>
          <a:p>
            <a:r>
              <a:t>Hovmöller diagrams of filtered 6-hourly precipitation rate associated with westward inertio-gravity waves (shading) and Kelvin waves (contours) from MPAS-A simulations using (a) 120-km, (b) 30-km, (c) 15-km, and (d) 3-km cell spacing. </a:t>
            </a:r>
          </a:p>
        </p:txBody>
      </p:sp>
      <p:sp>
        <p:nvSpPr>
          <p:cNvPr id="127" name="Use the newly refined aquaplanet capabilities in development version of CESM2.…"/>
          <p:cNvSpPr txBox="1"/>
          <p:nvPr/>
        </p:nvSpPr>
        <p:spPr>
          <a:xfrm>
            <a:off x="722604" y="6343744"/>
            <a:ext cx="8398855" cy="205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457200">
              <a:buSzPct val="100000"/>
              <a:buChar char="•"/>
              <a:defRPr sz="1800" b="0"/>
            </a:pPr>
            <a:r>
              <a:t>Use MPAS Atmosphere model in aquaplanet configuration. </a:t>
            </a:r>
          </a:p>
          <a:p>
            <a:pPr marL="228600" indent="-228600" algn="l" defTabSz="457200">
              <a:buSzPct val="100000"/>
              <a:buChar char="•"/>
              <a:defRPr sz="1800" b="0"/>
            </a:pPr>
            <a:r>
              <a:t>Run with parameterized convection at grid cell spacing of 120km, 30km, adn 15km. </a:t>
            </a:r>
          </a:p>
          <a:p>
            <a:pPr marL="228600" indent="-228600" algn="l" defTabSz="457200">
              <a:buSzPct val="100000"/>
              <a:buChar char="•"/>
              <a:defRPr sz="1800" b="0"/>
            </a:pPr>
            <a:r>
              <a:t>Run with explicit convection for a regionally refined configuration that has grid cell spacing of 15km in the extratropics and 3km in the tropical belt.</a:t>
            </a:r>
          </a:p>
          <a:p>
            <a:pPr marL="228600" indent="-228600" algn="l" defTabSz="457200">
              <a:buSzPct val="100000"/>
              <a:buChar char="•"/>
              <a:defRPr sz="1800" b="0"/>
            </a:pPr>
            <a:r>
              <a:t>Apply a range of diagnostic tools from simple averages to event tracking to characterize tropical precipitation and its variability.</a:t>
            </a:r>
          </a:p>
        </p:txBody>
      </p:sp>
      <p:pic>
        <p:nvPicPr>
          <p:cNvPr id="128" name="Screen Shot 2022-05-03 at 1.08.12 PM.png" descr="Screen Shot 2022-05-03 at 1.08.12 PM.png"/>
          <p:cNvPicPr>
            <a:picLocks noChangeAspect="1"/>
          </p:cNvPicPr>
          <p:nvPr/>
        </p:nvPicPr>
        <p:blipFill>
          <a:blip r:embed="rId2">
            <a:extLst/>
          </a:blip>
          <a:stretch>
            <a:fillRect/>
          </a:stretch>
        </p:blipFill>
        <p:spPr>
          <a:xfrm>
            <a:off x="14422279" y="2646720"/>
            <a:ext cx="7765696" cy="95754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Helvetica Neue</vt:lpstr>
      <vt:lpstr>Helvetica Neue Light</vt:lpstr>
      <vt:lpstr>Helvetica Neue Medium</vt:lpstr>
      <vt:lpstr>Helvetica Neue Thin</vt:lpstr>
      <vt:lpstr>Source Serif Pro Light</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Shearer</dc:creator>
  <cp:lastModifiedBy>Stephanie Shearer</cp:lastModifiedBy>
  <cp:revision>1</cp:revision>
  <dcterms:modified xsi:type="dcterms:W3CDTF">2022-05-12T19:35:58Z</dcterms:modified>
</cp:coreProperties>
</file>