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02"/>
    <p:restoredTop sz="93807"/>
  </p:normalViewPr>
  <p:slideViewPr>
    <p:cSldViewPr snapToGrid="0" snapToObjects="1">
      <p:cViewPr varScale="1">
        <p:scale>
          <a:sx n="80" d="100"/>
          <a:sy n="80" d="100"/>
        </p:scale>
        <p:origin x="108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1C43C-5270-6E4D-8E0C-2C6201F7A6A1}" type="datetimeFigureOut">
              <a:rPr lang="en-US" smtClean="0"/>
              <a:t>8/1/2024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CE05D7-4AB5-C843-90BF-0ECD6281DB15}" type="slidenum">
              <a:rPr lang="en-US" smtClean="0"/>
              <a:t>‹#›</a:t>
            </a:fld>
            <a:endParaRPr lang="en-US"/>
          </a:p>
        </p:txBody>
      </p:sp>
    </p:spTree>
    <p:extLst>
      <p:ext uri="{BB962C8B-B14F-4D97-AF65-F5344CB8AC3E}">
        <p14:creationId xmlns:p14="http://schemas.microsoft.com/office/powerpoint/2010/main" val="2529930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CE05D7-4AB5-C843-90BF-0ECD6281DB15}" type="slidenum">
              <a:rPr lang="en-US" smtClean="0"/>
              <a:t>1</a:t>
            </a:fld>
            <a:endParaRPr lang="en-US"/>
          </a:p>
        </p:txBody>
      </p:sp>
    </p:spTree>
    <p:extLst>
      <p:ext uri="{BB962C8B-B14F-4D97-AF65-F5344CB8AC3E}">
        <p14:creationId xmlns:p14="http://schemas.microsoft.com/office/powerpoint/2010/main" val="41331875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8/1/2024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8/1/2024</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267525" y="141144"/>
            <a:ext cx="11343228" cy="523220"/>
          </a:xfrm>
          <a:prstGeom prst="rect">
            <a:avLst/>
          </a:prstGeom>
          <a:noFill/>
        </p:spPr>
        <p:txBody>
          <a:bodyPr wrap="square" rtlCol="0">
            <a:spAutoFit/>
          </a:bodyPr>
          <a:lstStyle/>
          <a:p>
            <a:pPr algn="ctr"/>
            <a:r>
              <a:rPr lang="en-US" sz="2800" b="1" i="0" u="none" strike="noStrike" dirty="0">
                <a:solidFill>
                  <a:srgbClr val="222222"/>
                </a:solidFill>
                <a:effectLst/>
                <a:latin typeface="Arial" panose="020B0604020202020204" pitchFamily="34" charset="0"/>
                <a:cs typeface="Arial" panose="020B0604020202020204" pitchFamily="34" charset="0"/>
              </a:rPr>
              <a:t>Quantifying sources of subseasonal prediction skill in CESM2</a:t>
            </a:r>
          </a:p>
        </p:txBody>
      </p:sp>
      <p:sp>
        <p:nvSpPr>
          <p:cNvPr id="5" name="TextBox 4">
            <a:extLst>
              <a:ext uri="{FF2B5EF4-FFF2-40B4-BE49-F238E27FC236}">
                <a16:creationId xmlns:a16="http://schemas.microsoft.com/office/drawing/2014/main" id="{6AF21CA0-BFB2-FD49-B87B-691F5EF29D9D}"/>
              </a:ext>
            </a:extLst>
          </p:cNvPr>
          <p:cNvSpPr txBox="1"/>
          <p:nvPr/>
        </p:nvSpPr>
        <p:spPr>
          <a:xfrm>
            <a:off x="251593" y="632563"/>
            <a:ext cx="11785928" cy="646331"/>
          </a:xfrm>
          <a:prstGeom prst="rect">
            <a:avLst/>
          </a:prstGeom>
          <a:noFill/>
          <a:ln>
            <a:solidFill>
              <a:schemeClr val="accent1"/>
            </a:solidFill>
          </a:ln>
        </p:spPr>
        <p:txBody>
          <a:bodyPr wrap="square" rtlCol="0">
            <a:spAutoFit/>
          </a:bodyPr>
          <a:lstStyle/>
          <a:p>
            <a:pPr algn="ctr"/>
            <a:r>
              <a:rPr lang="en-US" b="1" dirty="0">
                <a:latin typeface="Arial" panose="020B0604020202020204" pitchFamily="34" charset="0"/>
                <a:cs typeface="Arial" panose="020B0604020202020204" pitchFamily="34" charset="0"/>
              </a:rPr>
              <a:t>J. H. Richter</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A. A. Glanville</a:t>
            </a:r>
            <a:r>
              <a:rPr lang="en-US" dirty="0">
                <a:latin typeface="Arial" panose="020B0604020202020204" pitchFamily="34" charset="0"/>
                <a:cs typeface="Arial" panose="020B0604020202020204" pitchFamily="34" charset="0"/>
              </a:rPr>
              <a:t>, …, </a:t>
            </a:r>
            <a:r>
              <a:rPr lang="en-US" b="1" dirty="0">
                <a:latin typeface="Arial" panose="020B0604020202020204" pitchFamily="34" charset="0"/>
                <a:cs typeface="Arial" panose="020B0604020202020204" pitchFamily="34" charset="0"/>
              </a:rPr>
              <a:t>Stephen G. Yeager … Julie M. Caron</a:t>
            </a:r>
            <a:r>
              <a:rPr lang="en-US" dirty="0">
                <a:latin typeface="Arial" panose="020B0604020202020204" pitchFamily="34" charset="0"/>
                <a:cs typeface="Arial" panose="020B0604020202020204" pitchFamily="34" charset="0"/>
              </a:rPr>
              <a:t>, et al.(2024): </a:t>
            </a:r>
            <a:br>
              <a:rPr lang="en-US" dirty="0">
                <a:latin typeface="Arial" panose="020B0604020202020204" pitchFamily="34" charset="0"/>
                <a:cs typeface="Arial" panose="020B0604020202020204" pitchFamily="34" charset="0"/>
              </a:rPr>
            </a:br>
            <a:r>
              <a:rPr lang="en-US" i="1" dirty="0">
                <a:latin typeface="Arial" panose="020B0604020202020204" pitchFamily="34" charset="0"/>
                <a:cs typeface="Arial" panose="020B0604020202020204" pitchFamily="34" charset="0"/>
              </a:rPr>
              <a:t>Nature Climate and Atmospheric Science, 7:59, </a:t>
            </a:r>
            <a:r>
              <a:rPr lang="en-US" sz="1800" dirty="0">
                <a:effectLst/>
                <a:latin typeface="AdvOTf94803d4"/>
              </a:rPr>
              <a:t>https://</a:t>
            </a:r>
            <a:r>
              <a:rPr lang="en-US" sz="1800" dirty="0" err="1">
                <a:effectLst/>
                <a:latin typeface="AdvOTf94803d4"/>
              </a:rPr>
              <a:t>doi.org</a:t>
            </a:r>
            <a:r>
              <a:rPr lang="en-US" sz="1800" dirty="0">
                <a:effectLst/>
                <a:latin typeface="AdvOTf94803d4"/>
              </a:rPr>
              <a:t>/10.1038/s41612-024-00595-4 </a:t>
            </a:r>
            <a:endParaRPr lang="en-US" sz="1600" dirty="0"/>
          </a:p>
        </p:txBody>
      </p:sp>
      <p:sp>
        <p:nvSpPr>
          <p:cNvPr id="11" name="TextBox 10">
            <a:extLst>
              <a:ext uri="{FF2B5EF4-FFF2-40B4-BE49-F238E27FC236}">
                <a16:creationId xmlns:a16="http://schemas.microsoft.com/office/drawing/2014/main" id="{C1487AF8-B774-BC41-BABF-E7279BA534C8}"/>
              </a:ext>
            </a:extLst>
          </p:cNvPr>
          <p:cNvSpPr txBox="1"/>
          <p:nvPr/>
        </p:nvSpPr>
        <p:spPr>
          <a:xfrm>
            <a:off x="98433" y="1334527"/>
            <a:ext cx="5997567" cy="1046440"/>
          </a:xfrm>
          <a:prstGeom prst="rect">
            <a:avLst/>
          </a:prstGeom>
          <a:noFill/>
        </p:spPr>
        <p:txBody>
          <a:bodyPr wrap="square" rtlCol="0">
            <a:spAutoFit/>
          </a:bodyPr>
          <a:lstStyle/>
          <a:p>
            <a:r>
              <a:rPr lang="en-US" sz="1600" b="1" i="1" dirty="0">
                <a:latin typeface="Arial"/>
                <a:cs typeface="Arial"/>
              </a:rPr>
              <a:t>OBJECTIVE</a:t>
            </a:r>
          </a:p>
          <a:p>
            <a:r>
              <a:rPr lang="en-US" sz="1600" dirty="0">
                <a:latin typeface="Arial" panose="020B0604020202020204" pitchFamily="34" charset="0"/>
                <a:cs typeface="Arial" panose="020B0604020202020204" pitchFamily="34" charset="0"/>
              </a:rPr>
              <a:t>To </a:t>
            </a:r>
            <a:r>
              <a:rPr lang="en-US" sz="1600" dirty="0">
                <a:effectLst/>
                <a:latin typeface="Arial" panose="020B0604020202020204" pitchFamily="34" charset="0"/>
                <a:cs typeface="Arial" panose="020B0604020202020204" pitchFamily="34" charset="0"/>
              </a:rPr>
              <a:t>to quantify the respective roles of atmosphere, land, and ocean initial conditions on subseasonal prediction skill.</a:t>
            </a:r>
            <a:endParaRPr lang="en-US" sz="1600" dirty="0">
              <a:latin typeface="Arial" panose="020B0604020202020204" pitchFamily="34" charset="0"/>
              <a:cs typeface="Arial" panose="020B0604020202020204" pitchFamily="34" charset="0"/>
            </a:endParaRPr>
          </a:p>
          <a:p>
            <a:endParaRPr lang="en-US" sz="1400"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98433" y="2227108"/>
            <a:ext cx="5526190" cy="984885"/>
          </a:xfrm>
          <a:prstGeom prst="rect">
            <a:avLst/>
          </a:prstGeom>
          <a:noFill/>
        </p:spPr>
        <p:txBody>
          <a:bodyPr wrap="square" rtlCol="0">
            <a:spAutoFit/>
          </a:bodyPr>
          <a:lstStyle/>
          <a:p>
            <a:r>
              <a:rPr lang="en-US" sz="1600" b="1" i="1" dirty="0">
                <a:latin typeface="Arial"/>
                <a:cs typeface="Arial"/>
              </a:rPr>
              <a:t>APPROACH</a:t>
            </a:r>
          </a:p>
          <a:p>
            <a:r>
              <a:rPr lang="en-US" sz="1400" dirty="0">
                <a:latin typeface="Arial"/>
                <a:cs typeface="Arial"/>
              </a:rPr>
              <a:t>We use a unique suite of subseasonal reforecast experiments with CESM2 with initial conditions for one or more model components set to climatology.</a:t>
            </a:r>
            <a:endParaRPr lang="en-US" sz="1600" b="1" i="1"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72932" y="3317929"/>
            <a:ext cx="6339065" cy="846385"/>
          </a:xfrm>
          <a:prstGeom prst="rect">
            <a:avLst/>
          </a:prstGeom>
          <a:noFill/>
        </p:spPr>
        <p:txBody>
          <a:bodyPr wrap="square" rtlCol="0">
            <a:spAutoFit/>
          </a:bodyPr>
          <a:lstStyle/>
          <a:p>
            <a:r>
              <a:rPr lang="en-US" sz="1600" b="1" i="1" dirty="0">
                <a:latin typeface="Arial"/>
                <a:cs typeface="Arial"/>
              </a:rPr>
              <a:t>IMPACT</a:t>
            </a:r>
          </a:p>
          <a:p>
            <a:br>
              <a:rPr lang="en-US" sz="1400" dirty="0">
                <a:latin typeface="Arial"/>
                <a:cs typeface="Arial"/>
              </a:rPr>
            </a:br>
            <a:endParaRPr lang="en-US" sz="1400" dirty="0">
              <a:latin typeface="Arial"/>
              <a:cs typeface="Arial"/>
            </a:endParaRPr>
          </a:p>
        </p:txBody>
      </p:sp>
      <p:sp>
        <p:nvSpPr>
          <p:cNvPr id="14" name="TextBox 13">
            <a:extLst>
              <a:ext uri="{FF2B5EF4-FFF2-40B4-BE49-F238E27FC236}">
                <a16:creationId xmlns:a16="http://schemas.microsoft.com/office/drawing/2014/main" id="{8BD24271-C888-7845-90A1-5D918D2F24F7}"/>
              </a:ext>
            </a:extLst>
          </p:cNvPr>
          <p:cNvSpPr txBox="1"/>
          <p:nvPr/>
        </p:nvSpPr>
        <p:spPr>
          <a:xfrm>
            <a:off x="96502" y="3618067"/>
            <a:ext cx="5885154" cy="2462213"/>
          </a:xfrm>
          <a:prstGeom prst="rect">
            <a:avLst/>
          </a:prstGeom>
          <a:noFill/>
        </p:spPr>
        <p:txBody>
          <a:bodyPr wrap="square" rtlCol="0">
            <a:spAutoFit/>
          </a:bodyPr>
          <a:lstStyle/>
          <a:p>
            <a:r>
              <a:rPr lang="en-US" sz="1400" dirty="0">
                <a:effectLst/>
                <a:latin typeface="Arial" panose="020B0604020202020204" pitchFamily="34" charset="0"/>
                <a:cs typeface="Arial" panose="020B0604020202020204" pitchFamily="34" charset="0"/>
              </a:rPr>
              <a:t>The study revealed that the majority of prediction skill for global surface temperature in weeks 3–4 comes from the atmosphere, while ocean initial conditions become important after week 4, especially in the Tropics. In the CESM2 subseasonal prediction system, the land initial state does not contribute to surface temperature prediction skill in weeks 3–6 and climatological land conditions lead to higher skill, disagreeing with our current understanding. However, land-atmosphere coupling is important in week 1. Subseasonal precipitation prediction skill also comes primarily from the atmospheric initial condition, except for the Tropics, where after week 4 the ocean state is more important. </a:t>
            </a:r>
            <a:endParaRPr lang="en-US" sz="14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B7CDF78-E4FF-4E08-0808-E82C6209E892}"/>
              </a:ext>
            </a:extLst>
          </p:cNvPr>
          <p:cNvSpPr txBox="1"/>
          <p:nvPr/>
        </p:nvSpPr>
        <p:spPr>
          <a:xfrm>
            <a:off x="6210346" y="4311275"/>
            <a:ext cx="5827175" cy="1754326"/>
          </a:xfrm>
          <a:prstGeom prst="rect">
            <a:avLst/>
          </a:prstGeom>
          <a:noFill/>
        </p:spPr>
        <p:txBody>
          <a:bodyPr wrap="square" rtlCol="0">
            <a:spAutoFit/>
          </a:bodyPr>
          <a:lstStyle/>
          <a:p>
            <a:r>
              <a:rPr lang="en-US" sz="1400" dirty="0">
                <a:effectLst/>
                <a:latin typeface="AdvOTb65e897d.B"/>
              </a:rPr>
              <a:t>Sources of subseasonal predictability of temperature. </a:t>
            </a:r>
            <a:r>
              <a:rPr lang="en-US" sz="1400" dirty="0">
                <a:effectLst/>
                <a:latin typeface="AdvOT1ef757c0"/>
              </a:rPr>
              <a:t>Predictability coming from the atmosphere (yellow), land (green), and ocean (blue) as a function of forecast time for annual mean 2 m temperature from 30</a:t>
            </a:r>
            <a:r>
              <a:rPr lang="en-US" sz="1400" baseline="30000" dirty="0">
                <a:effectLst/>
                <a:latin typeface="AdvOT1ef757c0"/>
              </a:rPr>
              <a:t>o</a:t>
            </a:r>
            <a:r>
              <a:rPr lang="en-US" sz="1400" dirty="0">
                <a:effectLst/>
                <a:latin typeface="AdvOT1ef757c0"/>
              </a:rPr>
              <a:t>N to 60</a:t>
            </a:r>
            <a:r>
              <a:rPr lang="en-US" sz="1400" baseline="30000" dirty="0">
                <a:effectLst/>
                <a:latin typeface="AdvOT1ef757c0"/>
              </a:rPr>
              <a:t>o</a:t>
            </a:r>
            <a:r>
              <a:rPr lang="en-US" sz="1400" dirty="0">
                <a:effectLst/>
                <a:latin typeface="AdvOT1ef757c0"/>
              </a:rPr>
              <a:t>N over land regions only: </a:t>
            </a:r>
            <a:r>
              <a:rPr lang="en-US" sz="1400" dirty="0">
                <a:effectLst/>
                <a:latin typeface="AdvOTb65e897d.B"/>
              </a:rPr>
              <a:t>a</a:t>
            </a:r>
            <a:r>
              <a:rPr lang="en-US" sz="1400" dirty="0">
                <a:effectLst/>
                <a:latin typeface="AdvOT1ef757c0"/>
              </a:rPr>
              <a:t>) Hypothesis, adapted from a graphic by Paul Dirmeyer</a:t>
            </a:r>
            <a:r>
              <a:rPr lang="en-US" sz="1400" dirty="0">
                <a:solidFill>
                  <a:srgbClr val="007ACC"/>
                </a:solidFill>
                <a:effectLst/>
                <a:latin typeface="AdvOT1ef757c0"/>
              </a:rPr>
              <a:t>7</a:t>
            </a:r>
            <a:r>
              <a:rPr lang="en-US" sz="1400" dirty="0">
                <a:effectLst/>
                <a:latin typeface="AdvOT1ef757c0"/>
              </a:rPr>
              <a:t>, (</a:t>
            </a:r>
            <a:r>
              <a:rPr lang="en-US" sz="1400" dirty="0">
                <a:effectLst/>
                <a:latin typeface="AdvOTb65e897d.B"/>
              </a:rPr>
              <a:t>b</a:t>
            </a:r>
            <a:r>
              <a:rPr lang="en-US" sz="1400" dirty="0">
                <a:effectLst/>
                <a:latin typeface="AdvOT1ef757c0"/>
              </a:rPr>
              <a:t>) derived from CESM simulations Panel (b) includes additional two coupling terms: land- atmosphere (green dashed) and ocean-atmosphere (blue dashed). </a:t>
            </a:r>
            <a:endParaRPr lang="en-US" sz="1400" dirty="0"/>
          </a:p>
          <a:p>
            <a:endParaRPr lang="en-US" sz="1000" dirty="0"/>
          </a:p>
        </p:txBody>
      </p:sp>
      <p:pic>
        <p:nvPicPr>
          <p:cNvPr id="6" name="Picture 5">
            <a:extLst>
              <a:ext uri="{FF2B5EF4-FFF2-40B4-BE49-F238E27FC236}">
                <a16:creationId xmlns:a16="http://schemas.microsoft.com/office/drawing/2014/main" id="{E5877BEC-5489-04B8-33F6-8D35B95AC2AD}"/>
              </a:ext>
            </a:extLst>
          </p:cNvPr>
          <p:cNvPicPr>
            <a:picLocks noChangeAspect="1"/>
          </p:cNvPicPr>
          <p:nvPr/>
        </p:nvPicPr>
        <p:blipFill>
          <a:blip r:embed="rId3"/>
          <a:stretch>
            <a:fillRect/>
          </a:stretch>
        </p:blipFill>
        <p:spPr>
          <a:xfrm>
            <a:off x="5864730" y="1334527"/>
            <a:ext cx="6172791" cy="2922831"/>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1870</TotalTime>
  <Words>301</Words>
  <Application>Microsoft Office PowerPoint</Application>
  <PresentationFormat>Widescreen</PresentationFormat>
  <Paragraphs>11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AdvOT1ef757c0</vt:lpstr>
      <vt:lpstr>AdvOTb65e897d.B</vt:lpstr>
      <vt:lpstr>AdvOTf94803d4</vt:lpstr>
      <vt:lpstr>Arial</vt:lpstr>
      <vt:lpstr>Calibri</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Stephanie Shearer</cp:lastModifiedBy>
  <cp:revision>77</cp:revision>
  <dcterms:created xsi:type="dcterms:W3CDTF">2017-08-29T22:43:04Z</dcterms:created>
  <dcterms:modified xsi:type="dcterms:W3CDTF">2024-08-01T19:05:13Z</dcterms:modified>
</cp:coreProperties>
</file>