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8E6"/>
    <a:srgbClr val="00FF00"/>
    <a:srgbClr val="00688B"/>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9" autoAdjust="0"/>
    <p:restoredTop sz="94694" autoAdjust="0"/>
  </p:normalViewPr>
  <p:slideViewPr>
    <p:cSldViewPr snapToGrid="0" snapToObjects="1">
      <p:cViewPr varScale="1">
        <p:scale>
          <a:sx n="121" d="100"/>
          <a:sy n="121" d="100"/>
        </p:scale>
        <p:origin x="832" y="176"/>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35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8/14/24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8/14/24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54" name="Title Placeholder 1"/>
          <p:cNvSpPr>
            <a:spLocks noGrp="1"/>
          </p:cNvSpPr>
          <p:nvPr>
            <p:ph type="title" hasCustomPrompt="1"/>
          </p:nvPr>
        </p:nvSpPr>
        <p:spPr bwMode="auto">
          <a:xfrm>
            <a:off x="0" y="0"/>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55" name="Straight Connector 54"/>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11" name="Wave 10"/>
          <p:cNvSpPr/>
          <p:nvPr userDrawn="1"/>
        </p:nvSpPr>
        <p:spPr>
          <a:xfrm>
            <a:off x="1" y="330201"/>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2" name="Wave 11"/>
          <p:cNvSpPr/>
          <p:nvPr userDrawn="1"/>
        </p:nvSpPr>
        <p:spPr>
          <a:xfrm>
            <a:off x="4234" y="311151"/>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3" name="Wave 12"/>
          <p:cNvSpPr/>
          <p:nvPr userDrawn="1"/>
        </p:nvSpPr>
        <p:spPr>
          <a:xfrm>
            <a:off x="1" y="263526"/>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4" name="Wave 13"/>
          <p:cNvSpPr/>
          <p:nvPr userDrawn="1"/>
        </p:nvSpPr>
        <p:spPr>
          <a:xfrm>
            <a:off x="0" y="65088"/>
            <a:ext cx="12192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5" name="Rectangle 14"/>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sz="1800" dirty="0">
              <a:solidFill>
                <a:prstClr val="white"/>
              </a:solidFill>
            </a:endParaRPr>
          </a:p>
        </p:txBody>
      </p:sp>
      <p:sp>
        <p:nvSpPr>
          <p:cNvPr id="16" name="Wave 15"/>
          <p:cNvSpPr/>
          <p:nvPr userDrawn="1"/>
        </p:nvSpPr>
        <p:spPr>
          <a:xfrm>
            <a:off x="-4233" y="557213"/>
            <a:ext cx="12196233"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7" name="Title Placeholder 1"/>
          <p:cNvSpPr>
            <a:spLocks noGrp="1"/>
          </p:cNvSpPr>
          <p:nvPr>
            <p:ph type="title" hasCustomPrompt="1"/>
          </p:nvPr>
        </p:nvSpPr>
        <p:spPr bwMode="auto">
          <a:xfrm>
            <a:off x="0" y="0"/>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18" name="Straight Connector 17"/>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3"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4"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5"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8"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19" name="Picture 18"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0" name="Picture 1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24"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7"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8"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9"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20"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21"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22"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23" name="Picture 22"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4" name="Picture 23"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pic>
        <p:nvPicPr>
          <p:cNvPr id="25" name="Picture 2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74500" y="6294130"/>
            <a:ext cx="545549" cy="536820"/>
          </a:xfrm>
          <a:prstGeom prst="rect">
            <a:avLst/>
          </a:prstGeom>
        </p:spPr>
      </p:pic>
      <p:pic>
        <p:nvPicPr>
          <p:cNvPr id="2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8781179" y="6294130"/>
            <a:ext cx="574378" cy="5486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p:cNvSpPr>
            <a:spLocks noGrp="1"/>
          </p:cNvSpPr>
          <p:nvPr>
            <p:ph type="body" sz="quarter" idx="36" hasCustomPrompt="1"/>
          </p:nvPr>
        </p:nvSpPr>
        <p:spPr>
          <a:xfrm>
            <a:off x="19051" y="5308601"/>
            <a:ext cx="4497916" cy="246063"/>
          </a:xfrm>
          <a:prstGeom prst="rect">
            <a:avLst/>
          </a:prstGeom>
        </p:spPr>
        <p:txBody>
          <a:bodyPr/>
          <a:lstStyle>
            <a:lvl1pPr>
              <a:defRPr sz="1000" baseline="0"/>
            </a:lvl1pPr>
          </a:lstStyle>
          <a:p>
            <a:pPr lvl="0"/>
            <a:r>
              <a:rPr lang="en-US" dirty="0"/>
              <a:t>Data available at (DOI):</a:t>
            </a:r>
          </a:p>
        </p:txBody>
      </p:sp>
      <p:sp>
        <p:nvSpPr>
          <p:cNvPr id="28"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19270" y="-4627"/>
            <a:ext cx="11907078" cy="708660"/>
          </a:xfrm>
        </p:spPr>
        <p:txBody>
          <a:bodyPr/>
          <a:lstStyle/>
          <a:p>
            <a:r>
              <a:rPr lang="en-US" dirty="0"/>
              <a:t>Anticipating How Rain-on-Snow Events Will Change through the 21st Century: Lessons from the 1997 New Year’s Flood Event</a:t>
            </a:r>
          </a:p>
        </p:txBody>
      </p:sp>
      <p:sp>
        <p:nvSpPr>
          <p:cNvPr id="21" name="Text Placeholder 20"/>
          <p:cNvSpPr>
            <a:spLocks noGrp="1"/>
          </p:cNvSpPr>
          <p:nvPr>
            <p:ph type="body" sz="quarter" idx="30"/>
          </p:nvPr>
        </p:nvSpPr>
        <p:spPr>
          <a:xfrm>
            <a:off x="6916189" y="1043607"/>
            <a:ext cx="5266286" cy="1214209"/>
          </a:xfrm>
        </p:spPr>
        <p:txBody>
          <a:bodyPr/>
          <a:lstStyle/>
          <a:p>
            <a:r>
              <a:rPr lang="en-US" sz="1300" dirty="0"/>
              <a:t>The 1997 California-Nevada New Year's flood event caused over $1B in damages and remains a water management design storm (1-in-100 year). Extreme precipitation, snowmelt, and saturated soils produced heavy runoff and caused widespread inundation in the Sacramento Valley.  A key challenge is understanding how these design storms have already responded to climate change and how much worse they might become in a warmer future.</a:t>
            </a:r>
          </a:p>
        </p:txBody>
      </p:sp>
      <p:sp>
        <p:nvSpPr>
          <p:cNvPr id="23" name="Text Placeholder 22"/>
          <p:cNvSpPr>
            <a:spLocks noGrp="1"/>
          </p:cNvSpPr>
          <p:nvPr>
            <p:ph type="body" sz="quarter" idx="34"/>
          </p:nvPr>
        </p:nvSpPr>
        <p:spPr>
          <a:xfrm>
            <a:off x="7111538" y="2871813"/>
            <a:ext cx="5070937" cy="1212396"/>
          </a:xfrm>
        </p:spPr>
        <p:txBody>
          <a:bodyPr/>
          <a:lstStyle/>
          <a:p>
            <a:pPr marL="25400" lvl="0" algn="l" rtl="0">
              <a:spcBef>
                <a:spcPts val="0"/>
              </a:spcBef>
              <a:spcAft>
                <a:spcPts val="0"/>
              </a:spcAft>
              <a:buSzPts val="1400"/>
            </a:pPr>
            <a:r>
              <a:rPr lang="en-US" sz="1300" dirty="0"/>
              <a:t>We test the regionally refined mesh enabled Energy Exascale Earth System Model’s (RRM-E3SM) ability to reforecast the flood event in past, present and future climates using </a:t>
            </a:r>
            <a:r>
              <a:rPr lang="en-US" sz="1300" dirty="0" err="1"/>
              <a:t>Betacast</a:t>
            </a:r>
            <a:r>
              <a:rPr lang="en-US" sz="1300" dirty="0"/>
              <a:t>. This testing ensures that RRM-E3SM can provide value in anticipating and planning for future flood events, particularly given the changing climate and how flood drivers might differentially respond to warming.</a:t>
            </a:r>
          </a:p>
          <a:p>
            <a:pPr marL="25400" lvl="0" algn="l" rtl="0">
              <a:spcBef>
                <a:spcPts val="0"/>
              </a:spcBef>
              <a:spcAft>
                <a:spcPts val="0"/>
              </a:spcAft>
              <a:buSzPts val="1400"/>
            </a:pPr>
            <a:endParaRPr lang="en-US" sz="1300" dirty="0"/>
          </a:p>
        </p:txBody>
      </p:sp>
      <p:sp>
        <p:nvSpPr>
          <p:cNvPr id="24" name="Text Placeholder 23"/>
          <p:cNvSpPr>
            <a:spLocks noGrp="1"/>
          </p:cNvSpPr>
          <p:nvPr>
            <p:ph type="body" sz="quarter" idx="35"/>
          </p:nvPr>
        </p:nvSpPr>
        <p:spPr>
          <a:xfrm>
            <a:off x="7186408" y="4707813"/>
            <a:ext cx="4996067" cy="2034041"/>
          </a:xfrm>
        </p:spPr>
        <p:txBody>
          <a:bodyPr>
            <a:noAutofit/>
          </a:bodyPr>
          <a:lstStyle/>
          <a:p>
            <a:pPr marL="228600" lvl="0" indent="-203200">
              <a:spcBef>
                <a:spcPts val="0"/>
              </a:spcBef>
              <a:buChar char="●"/>
            </a:pPr>
            <a:r>
              <a:rPr lang="en-US" sz="1300" dirty="0"/>
              <a:t>Due to precipitation interactions with snowpack and soil moisture, flood hazard for this </a:t>
            </a:r>
            <a:r>
              <a:rPr lang="en-US" sz="1300" dirty="0" err="1"/>
              <a:t>RoS</a:t>
            </a:r>
            <a:r>
              <a:rPr lang="en-US" sz="1300" dirty="0"/>
              <a:t> event peaks at a global warming level of +1.7-2.5°C</a:t>
            </a:r>
          </a:p>
          <a:p>
            <a:pPr marL="228600" lvl="0" indent="-203200">
              <a:spcBef>
                <a:spcPts val="0"/>
              </a:spcBef>
              <a:buChar char="●"/>
            </a:pPr>
            <a:r>
              <a:rPr lang="en-US" sz="1300" dirty="0"/>
              <a:t>Rain-on-snow events could include more intense short-duration rainfall </a:t>
            </a:r>
          </a:p>
          <a:p>
            <a:pPr marL="228600" lvl="0" indent="-203200">
              <a:spcBef>
                <a:spcPts val="0"/>
              </a:spcBef>
              <a:buChar char="●"/>
            </a:pPr>
            <a:r>
              <a:rPr lang="en-US" sz="1300" dirty="0"/>
              <a:t>Flood hazard shifts from the northern to southern portions of California-Nevada along with enhanced leeside spillover</a:t>
            </a:r>
          </a:p>
        </p:txBody>
      </p:sp>
      <p:sp>
        <p:nvSpPr>
          <p:cNvPr id="9" name="Text Placeholder 21">
            <a:extLst>
              <a:ext uri="{FF2B5EF4-FFF2-40B4-BE49-F238E27FC236}">
                <a16:creationId xmlns:a16="http://schemas.microsoft.com/office/drawing/2014/main" id="{F095F797-F812-6E41-9090-390AD1A9A126}"/>
              </a:ext>
            </a:extLst>
          </p:cNvPr>
          <p:cNvSpPr txBox="1">
            <a:spLocks/>
          </p:cNvSpPr>
          <p:nvPr/>
        </p:nvSpPr>
        <p:spPr>
          <a:xfrm>
            <a:off x="7157832" y="2535910"/>
            <a:ext cx="2969687"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Approach and Results </a:t>
            </a:r>
          </a:p>
        </p:txBody>
      </p:sp>
      <p:sp>
        <p:nvSpPr>
          <p:cNvPr id="10" name="Text Placeholder 21">
            <a:extLst>
              <a:ext uri="{FF2B5EF4-FFF2-40B4-BE49-F238E27FC236}">
                <a16:creationId xmlns:a16="http://schemas.microsoft.com/office/drawing/2014/main" id="{19DA9F49-853D-3146-A395-3AD79BA5354B}"/>
              </a:ext>
            </a:extLst>
          </p:cNvPr>
          <p:cNvSpPr txBox="1">
            <a:spLocks/>
          </p:cNvSpPr>
          <p:nvPr/>
        </p:nvSpPr>
        <p:spPr>
          <a:xfrm>
            <a:off x="7157832" y="4355621"/>
            <a:ext cx="3112566"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a:t>
            </a:r>
          </a:p>
        </p:txBody>
      </p:sp>
      <p:sp>
        <p:nvSpPr>
          <p:cNvPr id="11" name="Text Placeholder 21">
            <a:extLst>
              <a:ext uri="{FF2B5EF4-FFF2-40B4-BE49-F238E27FC236}">
                <a16:creationId xmlns:a16="http://schemas.microsoft.com/office/drawing/2014/main" id="{7D139619-7373-4C56-8868-37677A1357BD}"/>
              </a:ext>
            </a:extLst>
          </p:cNvPr>
          <p:cNvSpPr txBox="1">
            <a:spLocks/>
          </p:cNvSpPr>
          <p:nvPr/>
        </p:nvSpPr>
        <p:spPr>
          <a:xfrm>
            <a:off x="7157831" y="732875"/>
            <a:ext cx="2969687"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Challenges</a:t>
            </a:r>
          </a:p>
        </p:txBody>
      </p:sp>
      <p:sp>
        <p:nvSpPr>
          <p:cNvPr id="4" name="Google Shape;72;p7">
            <a:extLst>
              <a:ext uri="{FF2B5EF4-FFF2-40B4-BE49-F238E27FC236}">
                <a16:creationId xmlns:a16="http://schemas.microsoft.com/office/drawing/2014/main" id="{FAC48332-9878-F99D-A8D3-7A919E485534}"/>
              </a:ext>
            </a:extLst>
          </p:cNvPr>
          <p:cNvSpPr txBox="1">
            <a:spLocks/>
          </p:cNvSpPr>
          <p:nvPr/>
        </p:nvSpPr>
        <p:spPr>
          <a:xfrm>
            <a:off x="4846990" y="949382"/>
            <a:ext cx="1942729" cy="755514"/>
          </a:xfrm>
          <a:prstGeom prst="rect">
            <a:avLst/>
          </a:prstGeom>
          <a:noFill/>
          <a:ln>
            <a:noFill/>
          </a:ln>
        </p:spPr>
        <p:txBody>
          <a:bodyPr spcFirstLastPara="1" wrap="square" lIns="91425" tIns="45700" rIns="91425" bIns="45700" anchor="t" anchorCtr="0">
            <a:noAutofit/>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dirty="0"/>
              <a:t>Figure: </a:t>
            </a:r>
            <a:r>
              <a:rPr lang="en-US" sz="1100" b="0" dirty="0"/>
              <a:t>the 1997 flood drivers differentially respond to warming.  The atmospheric river becomes more hazardous (left map plots), snowpack systematically decreases (top right violin plots), and short duration, high intensity rainfall increases, often exceeding theoretical scaling expectations (bottom right violin plots)</a:t>
            </a:r>
          </a:p>
        </p:txBody>
      </p:sp>
      <p:sp>
        <p:nvSpPr>
          <p:cNvPr id="7" name="Google Shape;72;p7">
            <a:extLst>
              <a:ext uri="{FF2B5EF4-FFF2-40B4-BE49-F238E27FC236}">
                <a16:creationId xmlns:a16="http://schemas.microsoft.com/office/drawing/2014/main" id="{1D89FF6A-3D19-666F-4B58-4D8BB40D3767}"/>
              </a:ext>
            </a:extLst>
          </p:cNvPr>
          <p:cNvSpPr txBox="1">
            <a:spLocks/>
          </p:cNvSpPr>
          <p:nvPr/>
        </p:nvSpPr>
        <p:spPr>
          <a:xfrm>
            <a:off x="4780451" y="3650129"/>
            <a:ext cx="2543123" cy="560289"/>
          </a:xfrm>
          <a:prstGeom prst="rect">
            <a:avLst/>
          </a:prstGeom>
          <a:noFill/>
          <a:ln>
            <a:noFill/>
          </a:ln>
        </p:spPr>
        <p:txBody>
          <a:bodyPr spcFirstLastPara="1" wrap="square" lIns="91425" tIns="45700" rIns="91425" bIns="45700" anchor="t" anchorCtr="0">
            <a:noAutofit/>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spcBef>
                <a:spcPts val="0"/>
              </a:spcBef>
              <a:spcAft>
                <a:spcPts val="0"/>
              </a:spcAft>
              <a:buClr>
                <a:srgbClr val="008000"/>
              </a:buClr>
              <a:buSzPts val="1000"/>
            </a:pPr>
            <a:r>
              <a:rPr lang="en-US" sz="1100" dirty="0"/>
              <a:t>Citation: </a:t>
            </a:r>
            <a:r>
              <a:rPr lang="en-US" sz="1100" b="0" dirty="0"/>
              <a:t>Rhoades, A.M., C.M. </a:t>
            </a:r>
            <a:r>
              <a:rPr lang="en-US" sz="1100" b="0" dirty="0" err="1"/>
              <a:t>Zarzycki</a:t>
            </a:r>
            <a:r>
              <a:rPr lang="en-US" sz="1100" b="0" dirty="0"/>
              <a:t>, B.J. Hatchett, H. Inda-Diaz, W. </a:t>
            </a:r>
            <a:r>
              <a:rPr lang="en-US" sz="1100" b="0" dirty="0" err="1"/>
              <a:t>Rudisill</a:t>
            </a:r>
            <a:r>
              <a:rPr lang="en-US" sz="1100" b="0" dirty="0"/>
              <a:t>, B. Bass, E. Dennis, A. </a:t>
            </a:r>
            <a:r>
              <a:rPr lang="en-US" sz="1100" b="0" dirty="0" err="1"/>
              <a:t>Heggli</a:t>
            </a:r>
            <a:r>
              <a:rPr lang="en-US" sz="1100" b="0" dirty="0"/>
              <a:t>, R. McCrary, S. McGinnis, M. </a:t>
            </a:r>
            <a:r>
              <a:rPr lang="en-US" sz="1100" b="0" dirty="0" err="1"/>
              <a:t>Ombadi</a:t>
            </a:r>
            <a:r>
              <a:rPr lang="en-US" sz="1100" b="0" dirty="0"/>
              <a:t>, S. Rahimi-</a:t>
            </a:r>
            <a:r>
              <a:rPr lang="en-US" sz="1100" b="0" dirty="0" err="1"/>
              <a:t>Esfarjani</a:t>
            </a:r>
            <a:r>
              <a:rPr lang="en-US" sz="1100" b="0" dirty="0"/>
              <a:t>, E. </a:t>
            </a:r>
            <a:r>
              <a:rPr lang="en-US" sz="1100" b="0" dirty="0" err="1"/>
              <a:t>Slinskey</a:t>
            </a:r>
            <a:r>
              <a:rPr lang="en-US" sz="1100" b="0" dirty="0"/>
              <a:t>, A. Srivastava, J. </a:t>
            </a:r>
            <a:r>
              <a:rPr lang="en-US" sz="1100" b="0" dirty="0" err="1"/>
              <a:t>Szinai</a:t>
            </a:r>
            <a:r>
              <a:rPr lang="en-US" sz="1100" b="0" dirty="0"/>
              <a:t>, P.A. Ullrich, M.F. </a:t>
            </a:r>
            <a:r>
              <a:rPr lang="en-US" sz="1100" b="0" dirty="0" err="1"/>
              <a:t>Wehner</a:t>
            </a:r>
            <a:r>
              <a:rPr lang="en-US" sz="1100" b="0" dirty="0"/>
              <a:t>, D. Yates, and A.D. Jones (2024)</a:t>
            </a:r>
          </a:p>
          <a:p>
            <a:pPr defTabSz="914400">
              <a:spcBef>
                <a:spcPts val="0"/>
              </a:spcBef>
              <a:spcAft>
                <a:spcPts val="0"/>
              </a:spcAft>
              <a:buClr>
                <a:srgbClr val="008000"/>
              </a:buClr>
              <a:buSzPts val="1000"/>
            </a:pPr>
            <a:r>
              <a:rPr lang="en-US" sz="1100" b="0" dirty="0"/>
              <a:t>Anticipating How Rain-on-Snow Events Will Change through the 21st Century: Lessons from the 1997 New Year’s Flood Event. </a:t>
            </a:r>
            <a:r>
              <a:rPr lang="pt-BR" sz="1100" b="0" dirty="0" err="1"/>
              <a:t>Clim</a:t>
            </a:r>
            <a:r>
              <a:rPr lang="pt-BR" sz="1100" b="0" dirty="0"/>
              <a:t> </a:t>
            </a:r>
            <a:r>
              <a:rPr lang="pt-BR" sz="1100" b="0" dirty="0" err="1"/>
              <a:t>Dyn</a:t>
            </a:r>
            <a:r>
              <a:rPr lang="pt-BR" sz="1100" b="0" dirty="0"/>
              <a:t> (2024). https://doi.org/10.1007/s00382-024-07351-7</a:t>
            </a:r>
            <a:endParaRPr lang="en-US" sz="1100" b="0" dirty="0"/>
          </a:p>
          <a:p>
            <a:pPr defTabSz="914400">
              <a:spcBef>
                <a:spcPts val="0"/>
              </a:spcBef>
              <a:spcAft>
                <a:spcPts val="0"/>
              </a:spcAft>
              <a:buClr>
                <a:srgbClr val="008000"/>
              </a:buClr>
              <a:buSzPts val="1000"/>
            </a:pPr>
            <a:endParaRPr lang="en-US" sz="1100" dirty="0"/>
          </a:p>
        </p:txBody>
      </p:sp>
      <p:pic>
        <p:nvPicPr>
          <p:cNvPr id="8" name="Picture 7" descr="cascade">
            <a:extLst>
              <a:ext uri="{FF2B5EF4-FFF2-40B4-BE49-F238E27FC236}">
                <a16:creationId xmlns:a16="http://schemas.microsoft.com/office/drawing/2014/main" id="{A0F06512-1D40-BE05-E523-9924330E8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024" y="6297642"/>
            <a:ext cx="2128982" cy="521944"/>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22;p2">
            <a:extLst>
              <a:ext uri="{FF2B5EF4-FFF2-40B4-BE49-F238E27FC236}">
                <a16:creationId xmlns:a16="http://schemas.microsoft.com/office/drawing/2014/main" id="{1AD43169-8C71-5808-ACDE-31DD4D0C1EBD}"/>
              </a:ext>
            </a:extLst>
          </p:cNvPr>
          <p:cNvPicPr preferRelativeResize="0"/>
          <p:nvPr/>
        </p:nvPicPr>
        <p:blipFill rotWithShape="1">
          <a:blip r:embed="rId3">
            <a:alphaModFix/>
          </a:blip>
          <a:srcRect/>
          <a:stretch/>
        </p:blipFill>
        <p:spPr>
          <a:xfrm>
            <a:off x="6252963" y="6338745"/>
            <a:ext cx="2335258" cy="439737"/>
          </a:xfrm>
          <a:prstGeom prst="rect">
            <a:avLst/>
          </a:prstGeom>
          <a:noFill/>
          <a:ln>
            <a:noFill/>
          </a:ln>
        </p:spPr>
      </p:pic>
      <p:grpSp>
        <p:nvGrpSpPr>
          <p:cNvPr id="5" name="Group 4">
            <a:extLst>
              <a:ext uri="{FF2B5EF4-FFF2-40B4-BE49-F238E27FC236}">
                <a16:creationId xmlns:a16="http://schemas.microsoft.com/office/drawing/2014/main" id="{356991D8-4AEC-7044-447B-E8B617D98ABB}"/>
              </a:ext>
            </a:extLst>
          </p:cNvPr>
          <p:cNvGrpSpPr>
            <a:grpSpLocks noChangeAspect="1"/>
          </p:cNvGrpSpPr>
          <p:nvPr/>
        </p:nvGrpSpPr>
        <p:grpSpPr>
          <a:xfrm>
            <a:off x="-1281963" y="847618"/>
            <a:ext cx="7448969" cy="5586832"/>
            <a:chOff x="6109396" y="718051"/>
            <a:chExt cx="6353386" cy="4765129"/>
          </a:xfrm>
        </p:grpSpPr>
        <p:grpSp>
          <p:nvGrpSpPr>
            <p:cNvPr id="6" name="Group 5">
              <a:extLst>
                <a:ext uri="{FF2B5EF4-FFF2-40B4-BE49-F238E27FC236}">
                  <a16:creationId xmlns:a16="http://schemas.microsoft.com/office/drawing/2014/main" id="{0E7AFFC8-CF18-B729-C16E-585B5EF7E655}"/>
                </a:ext>
              </a:extLst>
            </p:cNvPr>
            <p:cNvGrpSpPr>
              <a:grpSpLocks noChangeAspect="1"/>
            </p:cNvGrpSpPr>
            <p:nvPr/>
          </p:nvGrpSpPr>
          <p:grpSpPr>
            <a:xfrm>
              <a:off x="7374136" y="718051"/>
              <a:ext cx="3892969" cy="4471647"/>
              <a:chOff x="6398247" y="519975"/>
              <a:chExt cx="5019929" cy="5625886"/>
            </a:xfrm>
          </p:grpSpPr>
          <p:grpSp>
            <p:nvGrpSpPr>
              <p:cNvPr id="14" name="Group 13">
                <a:extLst>
                  <a:ext uri="{FF2B5EF4-FFF2-40B4-BE49-F238E27FC236}">
                    <a16:creationId xmlns:a16="http://schemas.microsoft.com/office/drawing/2014/main" id="{1E3F3312-23E7-5633-2A69-1C62AAE8417F}"/>
                  </a:ext>
                </a:extLst>
              </p:cNvPr>
              <p:cNvGrpSpPr>
                <a:grpSpLocks noChangeAspect="1"/>
              </p:cNvGrpSpPr>
              <p:nvPr/>
            </p:nvGrpSpPr>
            <p:grpSpPr>
              <a:xfrm>
                <a:off x="6398247" y="519975"/>
                <a:ext cx="5019929" cy="5625886"/>
                <a:chOff x="-315778" y="2366824"/>
                <a:chExt cx="7080303" cy="7935004"/>
              </a:xfrm>
            </p:grpSpPr>
            <p:pic>
              <p:nvPicPr>
                <p:cNvPr id="16" name="Picture 15">
                  <a:extLst>
                    <a:ext uri="{FF2B5EF4-FFF2-40B4-BE49-F238E27FC236}">
                      <a16:creationId xmlns:a16="http://schemas.microsoft.com/office/drawing/2014/main" id="{2EF73C63-8E85-AC6C-0695-88932A0CD800}"/>
                    </a:ext>
                  </a:extLst>
                </p:cNvPr>
                <p:cNvPicPr>
                  <a:picLocks noChangeAspect="1"/>
                </p:cNvPicPr>
                <p:nvPr/>
              </p:nvPicPr>
              <p:blipFill rotWithShape="1">
                <a:blip r:embed="rId4">
                  <a:extLst>
                    <a:ext uri="{28A0092B-C50C-407E-A947-70E740481C1C}">
                      <a14:useLocalDpi xmlns:a14="http://schemas.microsoft.com/office/drawing/2010/main" val="0"/>
                    </a:ext>
                  </a:extLst>
                </a:blip>
                <a:srcRect r="74418"/>
                <a:stretch/>
              </p:blipFill>
              <p:spPr>
                <a:xfrm>
                  <a:off x="40352" y="8168490"/>
                  <a:ext cx="2656568" cy="2133338"/>
                </a:xfrm>
                <a:prstGeom prst="rect">
                  <a:avLst/>
                </a:prstGeom>
              </p:spPr>
            </p:pic>
            <p:pic>
              <p:nvPicPr>
                <p:cNvPr id="18" name="Picture 17">
                  <a:extLst>
                    <a:ext uri="{FF2B5EF4-FFF2-40B4-BE49-F238E27FC236}">
                      <a16:creationId xmlns:a16="http://schemas.microsoft.com/office/drawing/2014/main" id="{7074F105-EC57-10EF-A9F3-FA37289AB495}"/>
                    </a:ext>
                  </a:extLst>
                </p:cNvPr>
                <p:cNvPicPr>
                  <a:picLocks noChangeAspect="1"/>
                </p:cNvPicPr>
                <p:nvPr/>
              </p:nvPicPr>
              <p:blipFill rotWithShape="1">
                <a:blip r:embed="rId5">
                  <a:extLst>
                    <a:ext uri="{28A0092B-C50C-407E-A947-70E740481C1C}">
                      <a14:useLocalDpi xmlns:a14="http://schemas.microsoft.com/office/drawing/2010/main" val="0"/>
                    </a:ext>
                  </a:extLst>
                </a:blip>
                <a:srcRect r="73548"/>
                <a:stretch/>
              </p:blipFill>
              <p:spPr>
                <a:xfrm>
                  <a:off x="40903" y="6246057"/>
                  <a:ext cx="2742438" cy="2141373"/>
                </a:xfrm>
                <a:prstGeom prst="rect">
                  <a:avLst/>
                </a:prstGeom>
              </p:spPr>
            </p:pic>
            <p:pic>
              <p:nvPicPr>
                <p:cNvPr id="29" name="Picture 28">
                  <a:extLst>
                    <a:ext uri="{FF2B5EF4-FFF2-40B4-BE49-F238E27FC236}">
                      <a16:creationId xmlns:a16="http://schemas.microsoft.com/office/drawing/2014/main" id="{0F57754C-7BDC-4C0B-3CC2-B522EFE6FC04}"/>
                    </a:ext>
                  </a:extLst>
                </p:cNvPr>
                <p:cNvPicPr>
                  <a:picLocks noChangeAspect="1"/>
                </p:cNvPicPr>
                <p:nvPr/>
              </p:nvPicPr>
              <p:blipFill rotWithShape="1">
                <a:blip r:embed="rId6">
                  <a:extLst>
                    <a:ext uri="{28A0092B-C50C-407E-A947-70E740481C1C}">
                      <a14:useLocalDpi xmlns:a14="http://schemas.microsoft.com/office/drawing/2010/main" val="0"/>
                    </a:ext>
                  </a:extLst>
                </a:blip>
                <a:srcRect r="73703"/>
                <a:stretch/>
              </p:blipFill>
              <p:spPr>
                <a:xfrm>
                  <a:off x="46089" y="4314098"/>
                  <a:ext cx="2737111" cy="2146323"/>
                </a:xfrm>
                <a:prstGeom prst="rect">
                  <a:avLst/>
                </a:prstGeom>
              </p:spPr>
            </p:pic>
            <p:pic>
              <p:nvPicPr>
                <p:cNvPr id="30" name="Picture 29">
                  <a:extLst>
                    <a:ext uri="{FF2B5EF4-FFF2-40B4-BE49-F238E27FC236}">
                      <a16:creationId xmlns:a16="http://schemas.microsoft.com/office/drawing/2014/main" id="{0A4B7A4A-3225-44AC-4308-E07C4FFD3F5A}"/>
                    </a:ext>
                  </a:extLst>
                </p:cNvPr>
                <p:cNvPicPr>
                  <a:picLocks noChangeAspect="1"/>
                </p:cNvPicPr>
                <p:nvPr/>
              </p:nvPicPr>
              <p:blipFill rotWithShape="1">
                <a:blip r:embed="rId7">
                  <a:extLst>
                    <a:ext uri="{28A0092B-C50C-407E-A947-70E740481C1C}">
                      <a14:useLocalDpi xmlns:a14="http://schemas.microsoft.com/office/drawing/2010/main" val="0"/>
                    </a:ext>
                  </a:extLst>
                </a:blip>
                <a:srcRect r="73648"/>
                <a:stretch/>
              </p:blipFill>
              <p:spPr>
                <a:xfrm>
                  <a:off x="44875" y="2366824"/>
                  <a:ext cx="2742931" cy="2146380"/>
                </a:xfrm>
                <a:prstGeom prst="rect">
                  <a:avLst/>
                </a:prstGeom>
              </p:spPr>
            </p:pic>
            <p:grpSp>
              <p:nvGrpSpPr>
                <p:cNvPr id="31" name="Group 30">
                  <a:extLst>
                    <a:ext uri="{FF2B5EF4-FFF2-40B4-BE49-F238E27FC236}">
                      <a16:creationId xmlns:a16="http://schemas.microsoft.com/office/drawing/2014/main" id="{38942AED-52F6-8764-6687-93A94616DF1D}"/>
                    </a:ext>
                  </a:extLst>
                </p:cNvPr>
                <p:cNvGrpSpPr>
                  <a:grpSpLocks noChangeAspect="1"/>
                </p:cNvGrpSpPr>
                <p:nvPr/>
              </p:nvGrpSpPr>
              <p:grpSpPr>
                <a:xfrm>
                  <a:off x="2721558" y="2737551"/>
                  <a:ext cx="4042967" cy="7427299"/>
                  <a:chOff x="2721557" y="2667861"/>
                  <a:chExt cx="4684223" cy="8605344"/>
                </a:xfrm>
              </p:grpSpPr>
              <p:pic>
                <p:nvPicPr>
                  <p:cNvPr id="35" name="Picture 34">
                    <a:extLst>
                      <a:ext uri="{FF2B5EF4-FFF2-40B4-BE49-F238E27FC236}">
                        <a16:creationId xmlns:a16="http://schemas.microsoft.com/office/drawing/2014/main" id="{3676CD4A-3CCC-56F0-99BC-AD9FEEDFCDC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721557" y="2667861"/>
                    <a:ext cx="4684223" cy="4190140"/>
                  </a:xfrm>
                  <a:prstGeom prst="rect">
                    <a:avLst/>
                  </a:prstGeom>
                </p:spPr>
              </p:pic>
              <p:pic>
                <p:nvPicPr>
                  <p:cNvPr id="36" name="Picture 35">
                    <a:extLst>
                      <a:ext uri="{FF2B5EF4-FFF2-40B4-BE49-F238E27FC236}">
                        <a16:creationId xmlns:a16="http://schemas.microsoft.com/office/drawing/2014/main" id="{14947754-1464-FDE1-2588-DB5781F2763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835060" y="6930252"/>
                    <a:ext cx="4570720" cy="4342953"/>
                  </a:xfrm>
                  <a:prstGeom prst="rect">
                    <a:avLst/>
                  </a:prstGeom>
                </p:spPr>
              </p:pic>
            </p:grpSp>
            <p:sp>
              <p:nvSpPr>
                <p:cNvPr id="32" name="TextBox 31">
                  <a:extLst>
                    <a:ext uri="{FF2B5EF4-FFF2-40B4-BE49-F238E27FC236}">
                      <a16:creationId xmlns:a16="http://schemas.microsoft.com/office/drawing/2014/main" id="{7D1A921F-B882-757F-EA42-347615042FA4}"/>
                    </a:ext>
                  </a:extLst>
                </p:cNvPr>
                <p:cNvSpPr txBox="1"/>
                <p:nvPr/>
              </p:nvSpPr>
              <p:spPr>
                <a:xfrm rot="16200000">
                  <a:off x="-1083708" y="3258702"/>
                  <a:ext cx="2041954" cy="467051"/>
                </a:xfrm>
                <a:prstGeom prst="rect">
                  <a:avLst/>
                </a:prstGeom>
                <a:solidFill>
                  <a:schemeClr val="bg1"/>
                </a:solidFill>
                <a:ln>
                  <a:solidFill>
                    <a:schemeClr val="bg1"/>
                  </a:solidFill>
                </a:ln>
              </p:spPr>
              <p:txBody>
                <a:bodyPr wrap="square" rtlCol="0">
                  <a:spAutoFit/>
                </a:bodyPr>
                <a:lstStyle/>
                <a:p>
                  <a:pPr algn="ctr"/>
                  <a:r>
                    <a:rPr lang="en-US" sz="1100" dirty="0">
                      <a:solidFill>
                        <a:srgbClr val="000080"/>
                      </a:solidFill>
                      <a:latin typeface="Aptos" panose="020B0004020202020204" pitchFamily="34" charset="0"/>
                      <a:ea typeface="Open Sans" panose="020B0606030504020204" pitchFamily="34" charset="0"/>
                      <a:cs typeface="Open Sans" panose="020B0606030504020204" pitchFamily="34" charset="0"/>
                    </a:rPr>
                    <a:t>Pre-industrial</a:t>
                  </a:r>
                </a:p>
              </p:txBody>
            </p:sp>
            <p:sp>
              <p:nvSpPr>
                <p:cNvPr id="33" name="TextBox 32">
                  <a:extLst>
                    <a:ext uri="{FF2B5EF4-FFF2-40B4-BE49-F238E27FC236}">
                      <a16:creationId xmlns:a16="http://schemas.microsoft.com/office/drawing/2014/main" id="{D7DCEFB6-84E8-1D15-5E2F-2E4B7F9BF6E7}"/>
                    </a:ext>
                  </a:extLst>
                </p:cNvPr>
                <p:cNvSpPr txBox="1"/>
                <p:nvPr/>
              </p:nvSpPr>
              <p:spPr>
                <a:xfrm rot="16200000">
                  <a:off x="-924972" y="7222823"/>
                  <a:ext cx="1685441" cy="467053"/>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EE3F00"/>
                      </a:solidFill>
                      <a:effectLst/>
                      <a:uLnTx/>
                      <a:uFillTx/>
                      <a:latin typeface="Aptos" panose="020B0004020202020204" pitchFamily="34" charset="0"/>
                      <a:ea typeface="Open Sans" panose="020B0606030504020204" pitchFamily="34" charset="0"/>
                      <a:cs typeface="Open Sans" panose="020B0606030504020204" pitchFamily="34" charset="0"/>
                      <a:sym typeface="Arial"/>
                    </a:rPr>
                    <a:t>+1.7°C</a:t>
                  </a:r>
                </a:p>
              </p:txBody>
            </p:sp>
            <p:sp>
              <p:nvSpPr>
                <p:cNvPr id="34" name="TextBox 33">
                  <a:extLst>
                    <a:ext uri="{FF2B5EF4-FFF2-40B4-BE49-F238E27FC236}">
                      <a16:creationId xmlns:a16="http://schemas.microsoft.com/office/drawing/2014/main" id="{1EBB7D72-CADD-E271-F250-5287B3126E79}"/>
                    </a:ext>
                  </a:extLst>
                </p:cNvPr>
                <p:cNvSpPr txBox="1"/>
                <p:nvPr/>
              </p:nvSpPr>
              <p:spPr>
                <a:xfrm rot="16200000">
                  <a:off x="-845722" y="9106761"/>
                  <a:ext cx="1599305" cy="467051"/>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8B1919"/>
                      </a:solidFill>
                      <a:effectLst/>
                      <a:uLnTx/>
                      <a:uFillTx/>
                      <a:latin typeface="Aptos" panose="020B0004020202020204" pitchFamily="34" charset="0"/>
                      <a:ea typeface="Open Sans" panose="020B0606030504020204" pitchFamily="34" charset="0"/>
                      <a:cs typeface="Open Sans" panose="020B0606030504020204" pitchFamily="34" charset="0"/>
                      <a:sym typeface="Arial"/>
                    </a:rPr>
                    <a:t>+3.5°C</a:t>
                  </a:r>
                </a:p>
              </p:txBody>
            </p:sp>
          </p:grpSp>
          <p:sp>
            <p:nvSpPr>
              <p:cNvPr id="15" name="TextBox 14">
                <a:extLst>
                  <a:ext uri="{FF2B5EF4-FFF2-40B4-BE49-F238E27FC236}">
                    <a16:creationId xmlns:a16="http://schemas.microsoft.com/office/drawing/2014/main" id="{B8ACCD9E-DE80-0178-6114-485542C6941F}"/>
                  </a:ext>
                </a:extLst>
              </p:cNvPr>
              <p:cNvSpPr txBox="1"/>
              <p:nvPr/>
            </p:nvSpPr>
            <p:spPr>
              <a:xfrm rot="16200000">
                <a:off x="6002929" y="2526755"/>
                <a:ext cx="1140670" cy="331140"/>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688B"/>
                    </a:solidFill>
                    <a:effectLst/>
                    <a:uLnTx/>
                    <a:uFillTx/>
                    <a:latin typeface="Aptos" panose="020B0004020202020204" pitchFamily="34" charset="0"/>
                    <a:ea typeface="Open Sans" panose="020B0606030504020204" pitchFamily="34" charset="0"/>
                    <a:cs typeface="Open Sans" panose="020B0606030504020204" pitchFamily="34" charset="0"/>
                    <a:sym typeface="Arial"/>
                  </a:rPr>
                  <a:t>Control</a:t>
                </a:r>
              </a:p>
            </p:txBody>
          </p:sp>
        </p:grpSp>
        <p:sp>
          <p:nvSpPr>
            <p:cNvPr id="13" name="TextBox 12">
              <a:extLst>
                <a:ext uri="{FF2B5EF4-FFF2-40B4-BE49-F238E27FC236}">
                  <a16:creationId xmlns:a16="http://schemas.microsoft.com/office/drawing/2014/main" id="{4C93CBD4-610E-49ED-97E7-D8F811D129D6}"/>
                </a:ext>
              </a:extLst>
            </p:cNvPr>
            <p:cNvSpPr txBox="1"/>
            <p:nvPr/>
          </p:nvSpPr>
          <p:spPr>
            <a:xfrm>
              <a:off x="6109396" y="5144626"/>
              <a:ext cx="6353386" cy="338554"/>
            </a:xfrm>
            <a:prstGeom prst="rect">
              <a:avLst/>
            </a:prstGeom>
            <a:noFill/>
          </p:spPr>
          <p:txBody>
            <a:bodyPr wrap="square" rtlCol="0">
              <a:spAutoFit/>
            </a:bodyPr>
            <a:lstStyle/>
            <a:p>
              <a:endParaRPr lang="en-US" sz="1600" dirty="0">
                <a:latin typeface="Aptos" panose="020B0004020202020204" pitchFamily="34" charset="0"/>
              </a:endParaRPr>
            </a:p>
          </p:txBody>
        </p:sp>
      </p:grpSp>
    </p:spTree>
    <p:extLst>
      <p:ext uri="{BB962C8B-B14F-4D97-AF65-F5344CB8AC3E}">
        <p14:creationId xmlns:p14="http://schemas.microsoft.com/office/powerpoint/2010/main" val="335258501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2015</TotalTime>
  <Words>398</Words>
  <Application>Microsoft Macintosh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Aptos</vt:lpstr>
      <vt:lpstr>Arial</vt:lpstr>
      <vt:lpstr>Calibri</vt:lpstr>
      <vt:lpstr>Other EESA Highlights (not DOE-SC)</vt:lpstr>
      <vt:lpstr>DOE-SC EESA Highlights</vt:lpstr>
      <vt:lpstr>Anticipating How Rain-on-Snow Events Will Change through the 21st Century: Lessons from the 1997 New Year’s Flood Event</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Andy Jones</cp:lastModifiedBy>
  <cp:revision>98</cp:revision>
  <dcterms:created xsi:type="dcterms:W3CDTF">2016-02-10T19:06:12Z</dcterms:created>
  <dcterms:modified xsi:type="dcterms:W3CDTF">2024-08-14T23:00:40Z</dcterms:modified>
</cp:coreProperties>
</file>