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8E6"/>
    <a:srgbClr val="00FF00"/>
    <a:srgbClr val="00688B"/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73" autoAdjust="0"/>
  </p:normalViewPr>
  <p:slideViewPr>
    <p:cSldViewPr snapToGrid="0" snapToObjects="1">
      <p:cViewPr varScale="1">
        <p:scale>
          <a:sx n="92" d="100"/>
          <a:sy n="92" d="100"/>
        </p:scale>
        <p:origin x="379" y="89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11" name="Wave 10"/>
          <p:cNvSpPr/>
          <p:nvPr userDrawn="1"/>
        </p:nvSpPr>
        <p:spPr>
          <a:xfrm>
            <a:off x="1" y="330201"/>
            <a:ext cx="12187767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Wave 11"/>
          <p:cNvSpPr/>
          <p:nvPr userDrawn="1"/>
        </p:nvSpPr>
        <p:spPr>
          <a:xfrm>
            <a:off x="4234" y="311151"/>
            <a:ext cx="12187767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Wave 12"/>
          <p:cNvSpPr/>
          <p:nvPr userDrawn="1"/>
        </p:nvSpPr>
        <p:spPr>
          <a:xfrm>
            <a:off x="1" y="263526"/>
            <a:ext cx="12187767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Wave 13"/>
          <p:cNvSpPr/>
          <p:nvPr userDrawn="1"/>
        </p:nvSpPr>
        <p:spPr>
          <a:xfrm>
            <a:off x="0" y="65088"/>
            <a:ext cx="12192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Wave 15"/>
          <p:cNvSpPr/>
          <p:nvPr userDrawn="1"/>
        </p:nvSpPr>
        <p:spPr>
          <a:xfrm>
            <a:off x="-4233" y="557213"/>
            <a:ext cx="12196233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0" name="Picture 1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24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22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4" name="Picture 23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pic>
        <p:nvPicPr>
          <p:cNvPr id="25" name="Picture 2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00" y="6294130"/>
            <a:ext cx="545549" cy="53682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1179" y="6294130"/>
            <a:ext cx="57437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9051" y="5308601"/>
            <a:ext cx="4497916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  <p:sp>
        <p:nvSpPr>
          <p:cNvPr id="28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creenshot of a map&#10;&#10;Description automatically generated">
            <a:extLst>
              <a:ext uri="{FF2B5EF4-FFF2-40B4-BE49-F238E27FC236}">
                <a16:creationId xmlns:a16="http://schemas.microsoft.com/office/drawing/2014/main" id="{A27D6DA8-B484-EFE4-F8C2-7004F3113D7D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188" y="682331"/>
            <a:ext cx="3461399" cy="3645587"/>
          </a:xfr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Recreating the California New Year's flood event of 1997 </a:t>
            </a:r>
            <a:br>
              <a:rPr lang="en-US" dirty="0"/>
            </a:br>
            <a:r>
              <a:rPr lang="en-US" dirty="0"/>
              <a:t>in a regionally refined Earth system model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6912056" y="1102957"/>
            <a:ext cx="5266286" cy="1214209"/>
          </a:xfrm>
        </p:spPr>
        <p:txBody>
          <a:bodyPr/>
          <a:lstStyle/>
          <a:p>
            <a:r>
              <a:rPr lang="en-US" sz="1500" dirty="0"/>
              <a:t>Earth system models are increasingly asked to recreate extreme weather events. Rigorous testing ensures that models provide value in anticipating and planning for future flood events, particularly in a changing climate.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7111538" y="2441123"/>
            <a:ext cx="5070937" cy="1212396"/>
          </a:xfrm>
        </p:spPr>
        <p:txBody>
          <a:bodyPr/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500" dirty="0"/>
              <a:t>We evaluate the Department of Energy's flagship Earth system model, the Energy </a:t>
            </a:r>
            <a:r>
              <a:rPr lang="en-US" sz="1500" dirty="0" err="1"/>
              <a:t>Exascale</a:t>
            </a:r>
            <a:r>
              <a:rPr lang="en-US" sz="1500" dirty="0"/>
              <a:t> Earth System Model with regionally refined meshes, in its ability to recreate the weather and flood characteristics of the California New Year’s flood event of 1997, the costliest flood ($1.6B) in its history.  </a:t>
            </a:r>
          </a:p>
          <a:p>
            <a:endParaRPr lang="en-US" sz="150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7186408" y="4243993"/>
            <a:ext cx="4996067" cy="2034041"/>
          </a:xfrm>
        </p:spPr>
        <p:txBody>
          <a:bodyPr>
            <a:noAutofit/>
          </a:bodyPr>
          <a:lstStyle/>
          <a:p>
            <a:pPr marL="228600" lvl="0" indent="-203200">
              <a:spcBef>
                <a:spcPts val="0"/>
              </a:spcBef>
              <a:buChar char="●"/>
            </a:pPr>
            <a:r>
              <a:rPr lang="en-US" dirty="0"/>
              <a:t>Energy </a:t>
            </a:r>
            <a:r>
              <a:rPr lang="en-US" dirty="0" err="1"/>
              <a:t>Exascale</a:t>
            </a:r>
            <a:r>
              <a:rPr lang="en-US" dirty="0"/>
              <a:t> Earth System Model forecasts at 3.5 km grid spacing skillfully recreate the hydrometeorology of California's 1997 flood</a:t>
            </a:r>
          </a:p>
          <a:p>
            <a:pPr marL="228600" lvl="0" indent="-203200">
              <a:spcBef>
                <a:spcPts val="0"/>
              </a:spcBef>
              <a:buChar char="●"/>
            </a:pPr>
            <a:r>
              <a:rPr lang="en-US" dirty="0"/>
              <a:t>Horizontal resolution alters the representation of key flood drivers such as the Sierra barrier jet, precipitation extremes, and snowmelt</a:t>
            </a:r>
          </a:p>
          <a:p>
            <a:pPr marL="228600" lvl="0" indent="-203200">
              <a:spcBef>
                <a:spcPts val="0"/>
              </a:spcBef>
              <a:buChar char="●"/>
            </a:pPr>
            <a:r>
              <a:rPr lang="en-US" dirty="0"/>
              <a:t>Forecast lead time 2-to-4 days prior to the onset of the 1997 flood minimally influences forecast precipitation and snowmelt skill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095F797-F812-6E41-9090-390AD1A9A126}"/>
              </a:ext>
            </a:extLst>
          </p:cNvPr>
          <p:cNvSpPr txBox="1">
            <a:spLocks/>
          </p:cNvSpPr>
          <p:nvPr/>
        </p:nvSpPr>
        <p:spPr>
          <a:xfrm>
            <a:off x="7157832" y="2098594"/>
            <a:ext cx="2969687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Approach and Results 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9DA9F49-853D-3146-A395-3AD79BA5354B}"/>
              </a:ext>
            </a:extLst>
          </p:cNvPr>
          <p:cNvSpPr txBox="1">
            <a:spLocks/>
          </p:cNvSpPr>
          <p:nvPr/>
        </p:nvSpPr>
        <p:spPr>
          <a:xfrm>
            <a:off x="7157832" y="3938183"/>
            <a:ext cx="3112566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D139619-7373-4C56-8868-37677A1357BD}"/>
              </a:ext>
            </a:extLst>
          </p:cNvPr>
          <p:cNvSpPr txBox="1">
            <a:spLocks/>
          </p:cNvSpPr>
          <p:nvPr/>
        </p:nvSpPr>
        <p:spPr>
          <a:xfrm>
            <a:off x="7157831" y="759379"/>
            <a:ext cx="2969687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Challenges</a:t>
            </a:r>
          </a:p>
        </p:txBody>
      </p:sp>
      <p:sp>
        <p:nvSpPr>
          <p:cNvPr id="4" name="Google Shape;72;p7">
            <a:extLst>
              <a:ext uri="{FF2B5EF4-FFF2-40B4-BE49-F238E27FC236}">
                <a16:creationId xmlns:a16="http://schemas.microsoft.com/office/drawing/2014/main" id="{FAC48332-9878-F99D-A8D3-7A919E485534}"/>
              </a:ext>
            </a:extLst>
          </p:cNvPr>
          <p:cNvSpPr txBox="1">
            <a:spLocks/>
          </p:cNvSpPr>
          <p:nvPr/>
        </p:nvSpPr>
        <p:spPr>
          <a:xfrm>
            <a:off x="451886" y="4232937"/>
            <a:ext cx="3552448" cy="755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ts val="1000"/>
            </a:pPr>
            <a:r>
              <a:rPr lang="en-US" sz="1050" dirty="0"/>
              <a:t>Figure (top): </a:t>
            </a:r>
            <a:r>
              <a:rPr lang="en-US" sz="1050" b="0" dirty="0"/>
              <a:t>three regionally refined mesh Energy </a:t>
            </a:r>
            <a:r>
              <a:rPr lang="en-US" sz="1050" b="0" dirty="0" err="1"/>
              <a:t>Exascale</a:t>
            </a:r>
            <a:r>
              <a:rPr lang="en-US" sz="1050" b="0" dirty="0"/>
              <a:t> Earth system model meshes (RRM-E3SM) and their associated topography representation.</a:t>
            </a:r>
            <a:endParaRPr lang="en-US" sz="1050" dirty="0"/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</a:pPr>
            <a:r>
              <a:rPr lang="en-US" sz="1050" dirty="0"/>
              <a:t>(right) </a:t>
            </a:r>
            <a:r>
              <a:rPr lang="en-US" sz="1050" b="0" dirty="0"/>
              <a:t>RRM-E3SM skill in recreating the 1997 flood storm total precipitation compared with precipitation gauges (yellow dots in the map), widely-used reanalysis products, and a conventional modeling approach.</a:t>
            </a:r>
          </a:p>
        </p:txBody>
      </p:sp>
      <p:sp>
        <p:nvSpPr>
          <p:cNvPr id="7" name="Google Shape;72;p7">
            <a:extLst>
              <a:ext uri="{FF2B5EF4-FFF2-40B4-BE49-F238E27FC236}">
                <a16:creationId xmlns:a16="http://schemas.microsoft.com/office/drawing/2014/main" id="{1D89FF6A-3D19-666F-4B58-4D8BB40D3767}"/>
              </a:ext>
            </a:extLst>
          </p:cNvPr>
          <p:cNvSpPr txBox="1">
            <a:spLocks/>
          </p:cNvSpPr>
          <p:nvPr/>
        </p:nvSpPr>
        <p:spPr>
          <a:xfrm>
            <a:off x="84395" y="5508823"/>
            <a:ext cx="7102013" cy="56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</a:pPr>
            <a:r>
              <a:rPr lang="en-US" sz="1050" dirty="0"/>
              <a:t>Citation: </a:t>
            </a:r>
            <a:r>
              <a:rPr lang="en-US" sz="1050" b="0" dirty="0"/>
              <a:t>Rhoades, A. M., </a:t>
            </a:r>
            <a:r>
              <a:rPr lang="en-US" sz="1050" b="0" dirty="0" err="1"/>
              <a:t>Zarzycki</a:t>
            </a:r>
            <a:r>
              <a:rPr lang="en-US" sz="1050" b="0" dirty="0"/>
              <a:t>, C. M., Inda-Diaz, H. A., </a:t>
            </a:r>
            <a:r>
              <a:rPr lang="en-US" sz="1050" b="0" dirty="0" err="1"/>
              <a:t>Ombadi</a:t>
            </a:r>
            <a:r>
              <a:rPr lang="en-US" sz="1050" b="0" dirty="0"/>
              <a:t>, M., </a:t>
            </a:r>
            <a:r>
              <a:rPr lang="en-US" sz="1050" b="0" dirty="0" err="1"/>
              <a:t>Pasquier</a:t>
            </a:r>
            <a:r>
              <a:rPr lang="en-US" sz="1050" b="0" dirty="0"/>
              <a:t>, U., Srivastava, A., et al. (2023). Recreating the California New Year's flood event of 1997 in a regionally refined Earth system model. Journal of Advances in Modeling Earth Systems, 15, e2023MS003793. https://doi.org/10.1029/2023MS003793</a:t>
            </a:r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</a:pPr>
            <a:endParaRPr lang="en-US" sz="1050" dirty="0"/>
          </a:p>
        </p:txBody>
      </p:sp>
      <p:pic>
        <p:nvPicPr>
          <p:cNvPr id="8" name="Picture 7" descr="cascade">
            <a:extLst>
              <a:ext uri="{FF2B5EF4-FFF2-40B4-BE49-F238E27FC236}">
                <a16:creationId xmlns:a16="http://schemas.microsoft.com/office/drawing/2014/main" id="{A0F06512-1D40-BE05-E523-9924330E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24" y="6297642"/>
            <a:ext cx="2128982" cy="5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22;p2">
            <a:extLst>
              <a:ext uri="{FF2B5EF4-FFF2-40B4-BE49-F238E27FC236}">
                <a16:creationId xmlns:a16="http://schemas.microsoft.com/office/drawing/2014/main" id="{1AD43169-8C71-5808-ACDE-31DD4D0C1E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2963" y="6338745"/>
            <a:ext cx="2335258" cy="439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B20174C-8762-9C02-9D33-6FCD5E3D6A57}"/>
              </a:ext>
            </a:extLst>
          </p:cNvPr>
          <p:cNvGrpSpPr>
            <a:grpSpLocks noChangeAspect="1"/>
          </p:cNvGrpSpPr>
          <p:nvPr/>
        </p:nvGrpSpPr>
        <p:grpSpPr>
          <a:xfrm>
            <a:off x="4186875" y="654362"/>
            <a:ext cx="2803843" cy="4826781"/>
            <a:chOff x="3861745" y="640594"/>
            <a:chExt cx="3421550" cy="5890157"/>
          </a:xfrm>
        </p:grpSpPr>
        <p:pic>
          <p:nvPicPr>
            <p:cNvPr id="20" name="Picture 19" descr="A close-up of a graph&#10;&#10;Description automatically generated">
              <a:extLst>
                <a:ext uri="{FF2B5EF4-FFF2-40B4-BE49-F238E27FC236}">
                  <a16:creationId xmlns:a16="http://schemas.microsoft.com/office/drawing/2014/main" id="{314C2DA5-AEE4-D2C6-9076-E616B6298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3528"/>
            <a:stretch/>
          </p:blipFill>
          <p:spPr>
            <a:xfrm>
              <a:off x="4009585" y="640594"/>
              <a:ext cx="3273710" cy="3659895"/>
            </a:xfrm>
            <a:prstGeom prst="rect">
              <a:avLst/>
            </a:prstGeom>
          </p:spPr>
        </p:pic>
        <p:pic>
          <p:nvPicPr>
            <p:cNvPr id="22" name="Picture 21" descr="A close-up of a graph&#10;&#10;Description automatically generated">
              <a:extLst>
                <a:ext uri="{FF2B5EF4-FFF2-40B4-BE49-F238E27FC236}">
                  <a16:creationId xmlns:a16="http://schemas.microsoft.com/office/drawing/2014/main" id="{5FD70947-4770-9D18-1ED3-5CB9CC6F1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017"/>
            <a:stretch/>
          </p:blipFill>
          <p:spPr>
            <a:xfrm>
              <a:off x="3861745" y="3429000"/>
              <a:ext cx="3163129" cy="3101751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7D20749-6A1E-74B2-CB82-8EF0425AC56B}"/>
              </a:ext>
            </a:extLst>
          </p:cNvPr>
          <p:cNvSpPr/>
          <p:nvPr/>
        </p:nvSpPr>
        <p:spPr>
          <a:xfrm>
            <a:off x="128868" y="2978404"/>
            <a:ext cx="764771" cy="299723"/>
          </a:xfrm>
          <a:prstGeom prst="rect">
            <a:avLst/>
          </a:prstGeom>
          <a:solidFill>
            <a:srgbClr val="00688B"/>
          </a:solidFill>
          <a:ln>
            <a:solidFill>
              <a:srgbClr val="0068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RRM-E3SM (3.5km)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5FC0C8-E692-441F-E8A8-FC95B47489BA}"/>
              </a:ext>
            </a:extLst>
          </p:cNvPr>
          <p:cNvSpPr/>
          <p:nvPr/>
        </p:nvSpPr>
        <p:spPr>
          <a:xfrm>
            <a:off x="128868" y="1882513"/>
            <a:ext cx="764771" cy="299723"/>
          </a:xfrm>
          <a:prstGeom prst="rect">
            <a:avLst/>
          </a:prstGeom>
          <a:solidFill>
            <a:srgbClr val="ADD8E6"/>
          </a:solidFill>
          <a:ln>
            <a:solidFill>
              <a:srgbClr val="ADD8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RRM-E3SM (7km)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9751AD-66CF-9FE0-E6C7-60D452EC18CC}"/>
              </a:ext>
            </a:extLst>
          </p:cNvPr>
          <p:cNvSpPr/>
          <p:nvPr/>
        </p:nvSpPr>
        <p:spPr>
          <a:xfrm>
            <a:off x="128868" y="795190"/>
            <a:ext cx="764771" cy="299723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RRM-E3SM (14km)</a:t>
            </a:r>
          </a:p>
        </p:txBody>
      </p:sp>
    </p:spTree>
    <p:extLst>
      <p:ext uri="{BB962C8B-B14F-4D97-AF65-F5344CB8AC3E}">
        <p14:creationId xmlns:p14="http://schemas.microsoft.com/office/powerpoint/2010/main" val="335258501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</TotalTime>
  <Words>312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Other EESA Highlights (not DOE-SC)</vt:lpstr>
      <vt:lpstr>DOE-SC EESA Highlights</vt:lpstr>
      <vt:lpstr>Recreating the California New Year's flood event of 1997  in a regionally refined Earth system model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Alan Rhoades</cp:lastModifiedBy>
  <cp:revision>96</cp:revision>
  <dcterms:created xsi:type="dcterms:W3CDTF">2016-02-10T19:06:12Z</dcterms:created>
  <dcterms:modified xsi:type="dcterms:W3CDTF">2023-10-16T17:16:46Z</dcterms:modified>
</cp:coreProperties>
</file>