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6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73" autoAdjust="0"/>
  </p:normalViewPr>
  <p:slideViewPr>
    <p:cSldViewPr snapToGrid="0" snapToObjects="1">
      <p:cViewPr varScale="1">
        <p:scale>
          <a:sx n="69" d="100"/>
          <a:sy n="69" d="100"/>
        </p:scale>
        <p:origin x="2784" y="76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5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11" name="Wave 10"/>
          <p:cNvSpPr/>
          <p:nvPr userDrawn="1"/>
        </p:nvSpPr>
        <p:spPr>
          <a:xfrm>
            <a:off x="1" y="330201"/>
            <a:ext cx="12187767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Wave 11"/>
          <p:cNvSpPr/>
          <p:nvPr userDrawn="1"/>
        </p:nvSpPr>
        <p:spPr>
          <a:xfrm>
            <a:off x="4234" y="311151"/>
            <a:ext cx="12187767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Wave 12"/>
          <p:cNvSpPr/>
          <p:nvPr userDrawn="1"/>
        </p:nvSpPr>
        <p:spPr>
          <a:xfrm>
            <a:off x="1" y="263526"/>
            <a:ext cx="12187767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Wave 13"/>
          <p:cNvSpPr/>
          <p:nvPr userDrawn="1"/>
        </p:nvSpPr>
        <p:spPr>
          <a:xfrm>
            <a:off x="0" y="65088"/>
            <a:ext cx="12192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Wave 15"/>
          <p:cNvSpPr/>
          <p:nvPr userDrawn="1"/>
        </p:nvSpPr>
        <p:spPr>
          <a:xfrm>
            <a:off x="-4233" y="557213"/>
            <a:ext cx="12196233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18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0" name="Picture 1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24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22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4" name="Picture 23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pic>
        <p:nvPicPr>
          <p:cNvPr id="25" name="Picture 2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00" y="6294130"/>
            <a:ext cx="545549" cy="53682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1179" y="6294130"/>
            <a:ext cx="57437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9051" y="5308601"/>
            <a:ext cx="4497916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  <p:sp>
        <p:nvSpPr>
          <p:cNvPr id="28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18;p118">
            <a:extLst>
              <a:ext uri="{FF2B5EF4-FFF2-40B4-BE49-F238E27FC236}">
                <a16:creationId xmlns:a16="http://schemas.microsoft.com/office/drawing/2014/main" id="{96B86CB6-8D9E-889C-B936-41DA472D17E7}"/>
              </a:ext>
            </a:extLst>
          </p:cNvPr>
          <p:cNvPicPr preferRelativeResize="0">
            <a:picLocks noGrp="1" noChangeAspect="1"/>
          </p:cNvPicPr>
          <p:nvPr>
            <p:ph sz="quarter" idx="31"/>
          </p:nvPr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" y="1491400"/>
            <a:ext cx="3558896" cy="271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20;p118">
            <a:extLst>
              <a:ext uri="{FF2B5EF4-FFF2-40B4-BE49-F238E27FC236}">
                <a16:creationId xmlns:a16="http://schemas.microsoft.com/office/drawing/2014/main" id="{2AEDF914-13D7-E0B4-DD4A-EA62CF1DA2B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431" y="1531707"/>
            <a:ext cx="3611254" cy="27013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Emergence of Low-to-No Snow </a:t>
            </a:r>
            <a:br>
              <a:rPr lang="en-US" dirty="0"/>
            </a:br>
            <a:r>
              <a:rPr lang="en-US" dirty="0"/>
              <a:t>in the Midlatitudes of the American Cordillera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7186408" y="1059999"/>
            <a:ext cx="4996067" cy="1214209"/>
          </a:xfrm>
        </p:spPr>
        <p:txBody>
          <a:bodyPr/>
          <a:lstStyle/>
          <a:p>
            <a:r>
              <a:rPr lang="en-US" sz="1600" dirty="0"/>
              <a:t>Persistent loss of mountain snowpack was found to arise asymmetrically between hemispheres as a result of differences in dynamical, thermodynamical, and hypsometric factors.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4"/>
          </p:nvPr>
        </p:nvSpPr>
        <p:spPr>
          <a:xfrm>
            <a:off x="7186408" y="2441123"/>
            <a:ext cx="4996067" cy="1212396"/>
          </a:xfrm>
        </p:spPr>
        <p:txBody>
          <a:bodyPr/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This study suggests different water management strategies need to be adopted between North and South America in response to dwindling snowpack.</a:t>
            </a: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Prevention of a low-to-no snow future in either hemisphere requires the level of global warming to be held to at most +2.5</a:t>
            </a:r>
            <a:r>
              <a:rPr lang="en-US" sz="1600" baseline="30000" dirty="0"/>
              <a:t>o</a:t>
            </a:r>
            <a:r>
              <a:rPr lang="en-US" sz="1600" dirty="0"/>
              <a:t>C.</a:t>
            </a: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z="1600" dirty="0"/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z="1600" dirty="0"/>
          </a:p>
          <a:p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7186408" y="4243993"/>
            <a:ext cx="4996067" cy="2034041"/>
          </a:xfrm>
        </p:spPr>
        <p:txBody>
          <a:bodyPr/>
          <a:lstStyle/>
          <a:p>
            <a:pPr marL="228600" lvl="0" indent="-203200">
              <a:spcBef>
                <a:spcPts val="0"/>
              </a:spcBef>
              <a:buChar char="●"/>
            </a:pPr>
            <a:r>
              <a:rPr lang="en-US" sz="1400" dirty="0"/>
              <a:t>Multi-year low-to-no snow (&lt;30th percentile historical peak SWE) conditions are projected to emerge 20 years sooner in the southern hemisphere and at ⅓ of the regional warming level.</a:t>
            </a:r>
          </a:p>
          <a:p>
            <a:pPr marL="228600" lvl="0" indent="-203200">
              <a:spcBef>
                <a:spcPts val="0"/>
              </a:spcBef>
              <a:buChar char="●"/>
            </a:pPr>
            <a:r>
              <a:rPr lang="en-US" sz="1400" dirty="0"/>
              <a:t>Low-to-no snow emergence coincides with runoff efficiency declines (~8% average) in both dry and wet years. Therefore, future dry years will have enhanced drought conditions and wet years will not ameliorate drought as effectively.</a:t>
            </a:r>
          </a:p>
          <a:p>
            <a:pPr marL="22860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sz="1400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095F797-F812-6E41-9090-390AD1A9A126}"/>
              </a:ext>
            </a:extLst>
          </p:cNvPr>
          <p:cNvSpPr txBox="1">
            <a:spLocks/>
          </p:cNvSpPr>
          <p:nvPr/>
        </p:nvSpPr>
        <p:spPr>
          <a:xfrm>
            <a:off x="7157832" y="2098594"/>
            <a:ext cx="2969687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Approach and Results 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19DA9F49-853D-3146-A395-3AD79BA5354B}"/>
              </a:ext>
            </a:extLst>
          </p:cNvPr>
          <p:cNvSpPr txBox="1">
            <a:spLocks/>
          </p:cNvSpPr>
          <p:nvPr/>
        </p:nvSpPr>
        <p:spPr>
          <a:xfrm>
            <a:off x="7157832" y="3938183"/>
            <a:ext cx="3112566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7D139619-7373-4C56-8868-37677A1357BD}"/>
              </a:ext>
            </a:extLst>
          </p:cNvPr>
          <p:cNvSpPr txBox="1">
            <a:spLocks/>
          </p:cNvSpPr>
          <p:nvPr/>
        </p:nvSpPr>
        <p:spPr>
          <a:xfrm>
            <a:off x="7157831" y="759379"/>
            <a:ext cx="2969687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Challenges</a:t>
            </a:r>
          </a:p>
        </p:txBody>
      </p:sp>
      <p:sp>
        <p:nvSpPr>
          <p:cNvPr id="4" name="Google Shape;72;p7">
            <a:extLst>
              <a:ext uri="{FF2B5EF4-FFF2-40B4-BE49-F238E27FC236}">
                <a16:creationId xmlns:a16="http://schemas.microsoft.com/office/drawing/2014/main" id="{FAC48332-9878-F99D-A8D3-7A919E485534}"/>
              </a:ext>
            </a:extLst>
          </p:cNvPr>
          <p:cNvSpPr txBox="1">
            <a:spLocks/>
          </p:cNvSpPr>
          <p:nvPr/>
        </p:nvSpPr>
        <p:spPr>
          <a:xfrm>
            <a:off x="477511" y="4401943"/>
            <a:ext cx="6306790" cy="755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000"/>
            </a:pPr>
            <a:r>
              <a:rPr lang="en-US" sz="1050" dirty="0"/>
              <a:t>Figure (left): </a:t>
            </a:r>
            <a:r>
              <a:rPr lang="en-US" sz="1050" b="0" dirty="0"/>
              <a:t>Peak snow water equivalent (SWE) percentile versus the 1950-2000 reference period. </a:t>
            </a:r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000"/>
            </a:pPr>
            <a:endParaRPr lang="en-US" sz="1050" dirty="0"/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000"/>
            </a:pPr>
            <a:r>
              <a:rPr lang="en-US" sz="1050" dirty="0"/>
              <a:t>(right) </a:t>
            </a:r>
            <a:r>
              <a:rPr lang="en-US" sz="1050" b="0" dirty="0"/>
              <a:t>Asymmetric changes in runoff efficiency emerge between the Northern and Southern hemispheres under climate change. </a:t>
            </a:r>
          </a:p>
          <a:p>
            <a:pPr defTabSz="914400">
              <a:buClr>
                <a:schemeClr val="dk1"/>
              </a:buClr>
              <a:buSzPts val="1100"/>
            </a:pPr>
            <a:endParaRPr lang="en-US" sz="1050" dirty="0"/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dirty="0"/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000"/>
            </a:pPr>
            <a:endParaRPr lang="en-US" sz="1050" dirty="0"/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000"/>
            </a:pPr>
            <a:endParaRPr lang="en-US" sz="1050" dirty="0"/>
          </a:p>
        </p:txBody>
      </p:sp>
      <p:sp>
        <p:nvSpPr>
          <p:cNvPr id="7" name="Google Shape;72;p7">
            <a:extLst>
              <a:ext uri="{FF2B5EF4-FFF2-40B4-BE49-F238E27FC236}">
                <a16:creationId xmlns:a16="http://schemas.microsoft.com/office/drawing/2014/main" id="{1D89FF6A-3D19-666F-4B58-4D8BB40D3767}"/>
              </a:ext>
            </a:extLst>
          </p:cNvPr>
          <p:cNvSpPr txBox="1">
            <a:spLocks/>
          </p:cNvSpPr>
          <p:nvPr/>
        </p:nvSpPr>
        <p:spPr>
          <a:xfrm>
            <a:off x="451886" y="5460091"/>
            <a:ext cx="6306790" cy="56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000"/>
            </a:pPr>
            <a:r>
              <a:rPr lang="en-US" sz="1050" dirty="0"/>
              <a:t>Citation: </a:t>
            </a:r>
            <a:r>
              <a:rPr lang="en-US" sz="1050" b="0" dirty="0"/>
              <a:t>Rhoades, A.M., B.J. Hatchett, M.D. Risser, W.D. Collins, N.E. </a:t>
            </a:r>
            <a:r>
              <a:rPr lang="en-US" sz="1050" b="0" dirty="0" err="1"/>
              <a:t>Bambach</a:t>
            </a:r>
            <a:r>
              <a:rPr lang="en-US" sz="1050" b="0" dirty="0"/>
              <a:t>, L.S. </a:t>
            </a:r>
            <a:r>
              <a:rPr lang="en-US" sz="1050" b="0" dirty="0" err="1"/>
              <a:t>Huning</a:t>
            </a:r>
            <a:r>
              <a:rPr lang="en-US" sz="1050" b="0" dirty="0"/>
              <a:t>, R. McCrary, E.R. </a:t>
            </a:r>
            <a:r>
              <a:rPr lang="en-US" sz="1050" b="0" dirty="0" err="1"/>
              <a:t>Siirila</a:t>
            </a:r>
            <a:r>
              <a:rPr lang="en-US" sz="1050" b="0" dirty="0"/>
              <a:t>-Woodburn, P.A. Ullrich, M.F. </a:t>
            </a:r>
            <a:r>
              <a:rPr lang="en-US" sz="1050" b="0" dirty="0" err="1"/>
              <a:t>Wehner</a:t>
            </a:r>
            <a:r>
              <a:rPr lang="en-US" sz="1050" b="0" dirty="0"/>
              <a:t>, C.M. </a:t>
            </a:r>
            <a:r>
              <a:rPr lang="en-US" sz="1050" b="0" dirty="0" err="1"/>
              <a:t>Zarzycki</a:t>
            </a:r>
            <a:r>
              <a:rPr lang="en-US" sz="1050" b="0" dirty="0"/>
              <a:t>, and A.D. Jones “Asymmetric Emergence of Low-to-No Snow in the Midlatitudes of the American Cordillera” Nature Climate Change. DOI: 10.1038/s41558-022-01518-y</a:t>
            </a:r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000"/>
            </a:pPr>
            <a:endParaRPr lang="en-US" sz="1050" dirty="0"/>
          </a:p>
        </p:txBody>
      </p:sp>
      <p:pic>
        <p:nvPicPr>
          <p:cNvPr id="8" name="Picture 7" descr="cascade">
            <a:extLst>
              <a:ext uri="{FF2B5EF4-FFF2-40B4-BE49-F238E27FC236}">
                <a16:creationId xmlns:a16="http://schemas.microsoft.com/office/drawing/2014/main" id="{A0F06512-1D40-BE05-E523-9924330E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762" y="6308241"/>
            <a:ext cx="2128982" cy="5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22;p2">
            <a:extLst>
              <a:ext uri="{FF2B5EF4-FFF2-40B4-BE49-F238E27FC236}">
                <a16:creationId xmlns:a16="http://schemas.microsoft.com/office/drawing/2014/main" id="{1AD43169-8C71-5808-ACDE-31DD4D0C1E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0701" y="6349344"/>
            <a:ext cx="2335258" cy="43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F7C1A8D-015C-7FD2-C736-FCE2496CD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1916" y="6296189"/>
            <a:ext cx="555328" cy="53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85012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294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Other EESA Highlights (not DOE-SC)</vt:lpstr>
      <vt:lpstr>DOE-SC EESA Highlights</vt:lpstr>
      <vt:lpstr>Asymmetric Emergence of Low-to-No Snow  in the Midlatitudes of the American Cordillera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Alan Rhoades</cp:lastModifiedBy>
  <cp:revision>92</cp:revision>
  <dcterms:created xsi:type="dcterms:W3CDTF">2016-02-10T19:06:12Z</dcterms:created>
  <dcterms:modified xsi:type="dcterms:W3CDTF">2022-11-07T22:21:20Z</dcterms:modified>
</cp:coreProperties>
</file>