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97" autoAdjust="0"/>
    <p:restoredTop sz="96327"/>
  </p:normalViewPr>
  <p:slideViewPr>
    <p:cSldViewPr snapToGrid="0">
      <p:cViewPr varScale="1">
        <p:scale>
          <a:sx n="128" d="100"/>
          <a:sy n="128" d="100"/>
        </p:scale>
        <p:origin x="26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ung, Lai-Yung (Ruby)" userId="8890b783-e14a-47e3-a682-fbb67b692eba" providerId="ADAL" clId="{18EC13D0-8242-2444-B04C-55FB81005594}"/>
    <pc:docChg chg="modSld">
      <pc:chgData name="Leung, Lai-Yung (Ruby)" userId="8890b783-e14a-47e3-a682-fbb67b692eba" providerId="ADAL" clId="{18EC13D0-8242-2444-B04C-55FB81005594}" dt="2023-09-04T17:31:28.889" v="62" actId="207"/>
      <pc:docMkLst>
        <pc:docMk/>
      </pc:docMkLst>
      <pc:sldChg chg="modSp mod">
        <pc:chgData name="Leung, Lai-Yung (Ruby)" userId="8890b783-e14a-47e3-a682-fbb67b692eba" providerId="ADAL" clId="{18EC13D0-8242-2444-B04C-55FB81005594}" dt="2023-09-04T17:31:28.889" v="62" actId="207"/>
        <pc:sldMkLst>
          <pc:docMk/>
          <pc:sldMk cId="2344952343" sldId="256"/>
        </pc:sldMkLst>
        <pc:spChg chg="mod">
          <ac:chgData name="Leung, Lai-Yung (Ruby)" userId="8890b783-e14a-47e3-a682-fbb67b692eba" providerId="ADAL" clId="{18EC13D0-8242-2444-B04C-55FB81005594}" dt="2023-09-04T17:31:28.889" v="62" actId="207"/>
          <ac:spMkLst>
            <pc:docMk/>
            <pc:sldMk cId="2344952343" sldId="256"/>
            <ac:spMk id="4" creationId="{E4EACECA-D807-97AB-DA5F-927E28882097}"/>
          </ac:spMkLst>
        </pc:spChg>
      </pc:sldChg>
    </pc:docChg>
  </pc:docChgLst>
  <pc:docChgLst>
    <pc:chgData name="Baby John, Effy" userId="ac1a90b9-6dd3-4244-8f36-8f46836dd67e" providerId="ADAL" clId="{C1F59A10-335E-4A6F-ACD5-57273AF22D15}"/>
    <pc:docChg chg="modSld">
      <pc:chgData name="Baby John, Effy" userId="ac1a90b9-6dd3-4244-8f36-8f46836dd67e" providerId="ADAL" clId="{C1F59A10-335E-4A6F-ACD5-57273AF22D15}" dt="2023-08-22T16:00:50.753" v="13" actId="14100"/>
      <pc:docMkLst>
        <pc:docMk/>
      </pc:docMkLst>
      <pc:sldChg chg="addSp modSp mod">
        <pc:chgData name="Baby John, Effy" userId="ac1a90b9-6dd3-4244-8f36-8f46836dd67e" providerId="ADAL" clId="{C1F59A10-335E-4A6F-ACD5-57273AF22D15}" dt="2023-08-22T16:00:50.753" v="13" actId="14100"/>
        <pc:sldMkLst>
          <pc:docMk/>
          <pc:sldMk cId="2344952343" sldId="256"/>
        </pc:sldMkLst>
        <pc:spChg chg="mod">
          <ac:chgData name="Baby John, Effy" userId="ac1a90b9-6dd3-4244-8f36-8f46836dd67e" providerId="ADAL" clId="{C1F59A10-335E-4A6F-ACD5-57273AF22D15}" dt="2023-08-22T16:00:50.753" v="13" actId="14100"/>
          <ac:spMkLst>
            <pc:docMk/>
            <pc:sldMk cId="2344952343" sldId="256"/>
            <ac:spMk id="4" creationId="{E4EACECA-D807-97AB-DA5F-927E28882097}"/>
          </ac:spMkLst>
        </pc:spChg>
        <pc:spChg chg="mod">
          <ac:chgData name="Baby John, Effy" userId="ac1a90b9-6dd3-4244-8f36-8f46836dd67e" providerId="ADAL" clId="{C1F59A10-335E-4A6F-ACD5-57273AF22D15}" dt="2023-08-21T18:35:05.686" v="10" actId="14100"/>
          <ac:spMkLst>
            <pc:docMk/>
            <pc:sldMk cId="2344952343" sldId="256"/>
            <ac:spMk id="5" creationId="{A23D95D4-C35D-1027-4108-95FF8F6D39A1}"/>
          </ac:spMkLst>
        </pc:spChg>
        <pc:spChg chg="mod">
          <ac:chgData name="Baby John, Effy" userId="ac1a90b9-6dd3-4244-8f36-8f46836dd67e" providerId="ADAL" clId="{C1F59A10-335E-4A6F-ACD5-57273AF22D15}" dt="2023-08-21T18:33:10.138" v="0" actId="164"/>
          <ac:spMkLst>
            <pc:docMk/>
            <pc:sldMk cId="2344952343" sldId="256"/>
            <ac:spMk id="8" creationId="{6747D601-2DA2-9403-C174-E88172B6963A}"/>
          </ac:spMkLst>
        </pc:spChg>
        <pc:spChg chg="mod">
          <ac:chgData name="Baby John, Effy" userId="ac1a90b9-6dd3-4244-8f36-8f46836dd67e" providerId="ADAL" clId="{C1F59A10-335E-4A6F-ACD5-57273AF22D15}" dt="2023-08-21T18:34:23.167" v="5" actId="1076"/>
          <ac:spMkLst>
            <pc:docMk/>
            <pc:sldMk cId="2344952343" sldId="256"/>
            <ac:spMk id="17" creationId="{894196B1-12D9-8654-8A90-C4D2B666CB3E}"/>
          </ac:spMkLst>
        </pc:spChg>
        <pc:spChg chg="mod">
          <ac:chgData name="Baby John, Effy" userId="ac1a90b9-6dd3-4244-8f36-8f46836dd67e" providerId="ADAL" clId="{C1F59A10-335E-4A6F-ACD5-57273AF22D15}" dt="2023-08-21T18:34:23.167" v="5" actId="1076"/>
          <ac:spMkLst>
            <pc:docMk/>
            <pc:sldMk cId="2344952343" sldId="256"/>
            <ac:spMk id="21" creationId="{70CDD265-B435-BD6D-C7D4-86E970A89BE0}"/>
          </ac:spMkLst>
        </pc:spChg>
        <pc:spChg chg="mod">
          <ac:chgData name="Baby John, Effy" userId="ac1a90b9-6dd3-4244-8f36-8f46836dd67e" providerId="ADAL" clId="{C1F59A10-335E-4A6F-ACD5-57273AF22D15}" dt="2023-08-21T18:34:57.178" v="8" actId="1076"/>
          <ac:spMkLst>
            <pc:docMk/>
            <pc:sldMk cId="2344952343" sldId="256"/>
            <ac:spMk id="24" creationId="{86DE3B1E-5C06-6AAC-F658-2341133857B9}"/>
          </ac:spMkLst>
        </pc:spChg>
        <pc:spChg chg="mod">
          <ac:chgData name="Baby John, Effy" userId="ac1a90b9-6dd3-4244-8f36-8f46836dd67e" providerId="ADAL" clId="{C1F59A10-335E-4A6F-ACD5-57273AF22D15}" dt="2023-08-21T18:33:10.138" v="0" actId="164"/>
          <ac:spMkLst>
            <pc:docMk/>
            <pc:sldMk cId="2344952343" sldId="256"/>
            <ac:spMk id="25" creationId="{F5715ACC-1DF7-4855-122F-9B169670B97D}"/>
          </ac:spMkLst>
        </pc:spChg>
        <pc:grpChg chg="add mod">
          <ac:chgData name="Baby John, Effy" userId="ac1a90b9-6dd3-4244-8f36-8f46836dd67e" providerId="ADAL" clId="{C1F59A10-335E-4A6F-ACD5-57273AF22D15}" dt="2023-08-21T18:33:27.538" v="1" actId="1076"/>
          <ac:grpSpMkLst>
            <pc:docMk/>
            <pc:sldMk cId="2344952343" sldId="256"/>
            <ac:grpSpMk id="26" creationId="{89F19B29-CC13-31A5-497E-096C3A2640DB}"/>
          </ac:grpSpMkLst>
        </pc:grpChg>
        <pc:grpChg chg="add mod">
          <ac:chgData name="Baby John, Effy" userId="ac1a90b9-6dd3-4244-8f36-8f46836dd67e" providerId="ADAL" clId="{C1F59A10-335E-4A6F-ACD5-57273AF22D15}" dt="2023-08-21T18:33:39.618" v="2" actId="164"/>
          <ac:grpSpMkLst>
            <pc:docMk/>
            <pc:sldMk cId="2344952343" sldId="256"/>
            <ac:grpSpMk id="27" creationId="{8741A659-AEE5-B6C7-E9B2-310535EC7EB9}"/>
          </ac:grpSpMkLst>
        </pc:grpChg>
        <pc:picChg chg="mod">
          <ac:chgData name="Baby John, Effy" userId="ac1a90b9-6dd3-4244-8f36-8f46836dd67e" providerId="ADAL" clId="{C1F59A10-335E-4A6F-ACD5-57273AF22D15}" dt="2023-08-21T18:33:10.138" v="0" actId="164"/>
          <ac:picMkLst>
            <pc:docMk/>
            <pc:sldMk cId="2344952343" sldId="256"/>
            <ac:picMk id="7" creationId="{C832B909-D7EA-5F1F-E3CE-175C3DE26591}"/>
          </ac:picMkLst>
        </pc:picChg>
        <pc:picChg chg="mod">
          <ac:chgData name="Baby John, Effy" userId="ac1a90b9-6dd3-4244-8f36-8f46836dd67e" providerId="ADAL" clId="{C1F59A10-335E-4A6F-ACD5-57273AF22D15}" dt="2023-08-21T18:34:23.167" v="5" actId="1076"/>
          <ac:picMkLst>
            <pc:docMk/>
            <pc:sldMk cId="2344952343" sldId="256"/>
            <ac:picMk id="16" creationId="{401D31A5-AEF1-FC97-5528-A05A5971F9A2}"/>
          </ac:picMkLst>
        </pc:picChg>
        <pc:picChg chg="mod">
          <ac:chgData name="Baby John, Effy" userId="ac1a90b9-6dd3-4244-8f36-8f46836dd67e" providerId="ADAL" clId="{C1F59A10-335E-4A6F-ACD5-57273AF22D15}" dt="2023-08-21T18:34:23.167" v="5" actId="1076"/>
          <ac:picMkLst>
            <pc:docMk/>
            <pc:sldMk cId="2344952343" sldId="256"/>
            <ac:picMk id="23" creationId="{4E0BFBE0-3759-D04B-44A0-E51A4A3B87A5}"/>
          </ac:picMkLst>
        </pc:picChg>
      </pc:sldChg>
    </pc:docChg>
  </pc:docChgLst>
  <pc:docChgLst>
    <pc:chgData name="Baby John, Effy" userId="ac1a90b9-6dd3-4244-8f36-8f46836dd67e" providerId="ADAL" clId="{37F65056-2BC7-4616-B32B-33734BD399DB}"/>
    <pc:docChg chg="modSld">
      <pc:chgData name="Baby John, Effy" userId="ac1a90b9-6dd3-4244-8f36-8f46836dd67e" providerId="ADAL" clId="{37F65056-2BC7-4616-B32B-33734BD399DB}" dt="2023-09-01T19:03:00.016" v="45" actId="20577"/>
      <pc:docMkLst>
        <pc:docMk/>
      </pc:docMkLst>
      <pc:sldChg chg="modSp mod">
        <pc:chgData name="Baby John, Effy" userId="ac1a90b9-6dd3-4244-8f36-8f46836dd67e" providerId="ADAL" clId="{37F65056-2BC7-4616-B32B-33734BD399DB}" dt="2023-09-01T19:03:00.016" v="45" actId="20577"/>
        <pc:sldMkLst>
          <pc:docMk/>
          <pc:sldMk cId="2344952343" sldId="256"/>
        </pc:sldMkLst>
        <pc:spChg chg="mod">
          <ac:chgData name="Baby John, Effy" userId="ac1a90b9-6dd3-4244-8f36-8f46836dd67e" providerId="ADAL" clId="{37F65056-2BC7-4616-B32B-33734BD399DB}" dt="2023-09-01T19:03:00.016" v="45" actId="20577"/>
          <ac:spMkLst>
            <pc:docMk/>
            <pc:sldMk cId="2344952343" sldId="256"/>
            <ac:spMk id="4" creationId="{E4EACECA-D807-97AB-DA5F-927E2888209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CD9F5-E3BB-A466-8998-6F674D8390F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CA3F74C-222B-041A-B835-F70CB91D1C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A77A04A-D7C2-9130-88E5-3E41CDE5231F}"/>
              </a:ext>
            </a:extLst>
          </p:cNvPr>
          <p:cNvSpPr>
            <a:spLocks noGrp="1"/>
          </p:cNvSpPr>
          <p:nvPr>
            <p:ph type="dt" sz="half" idx="10"/>
          </p:nvPr>
        </p:nvSpPr>
        <p:spPr/>
        <p:txBody>
          <a:bodyPr/>
          <a:lstStyle/>
          <a:p>
            <a:fld id="{DAFB3D30-CAD2-4224-9927-AB9FB58BD562}" type="datetimeFigureOut">
              <a:rPr lang="en-US" smtClean="0"/>
              <a:t>9/4/23</a:t>
            </a:fld>
            <a:endParaRPr lang="en-US"/>
          </a:p>
        </p:txBody>
      </p:sp>
      <p:sp>
        <p:nvSpPr>
          <p:cNvPr id="5" name="Footer Placeholder 4">
            <a:extLst>
              <a:ext uri="{FF2B5EF4-FFF2-40B4-BE49-F238E27FC236}">
                <a16:creationId xmlns:a16="http://schemas.microsoft.com/office/drawing/2014/main" id="{6AFFA4C3-2AA1-BC28-43D2-BFC0D88ADE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257472-8D0C-A59A-96CE-F3B7B464E135}"/>
              </a:ext>
            </a:extLst>
          </p:cNvPr>
          <p:cNvSpPr>
            <a:spLocks noGrp="1"/>
          </p:cNvSpPr>
          <p:nvPr>
            <p:ph type="sldNum" sz="quarter" idx="12"/>
          </p:nvPr>
        </p:nvSpPr>
        <p:spPr/>
        <p:txBody>
          <a:bodyPr/>
          <a:lstStyle/>
          <a:p>
            <a:fld id="{64875DB4-57BC-4597-BE25-260CB29CB261}" type="slidenum">
              <a:rPr lang="en-US" smtClean="0"/>
              <a:t>‹#›</a:t>
            </a:fld>
            <a:endParaRPr lang="en-US"/>
          </a:p>
        </p:txBody>
      </p:sp>
    </p:spTree>
    <p:extLst>
      <p:ext uri="{BB962C8B-B14F-4D97-AF65-F5344CB8AC3E}">
        <p14:creationId xmlns:p14="http://schemas.microsoft.com/office/powerpoint/2010/main" val="900806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A7538-E41F-CC6C-1DE9-A8BF5721D39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D16BF3F-775D-784C-0C6B-A5F91542BE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43CEC2-94F0-BA02-42C5-D76C5C003C49}"/>
              </a:ext>
            </a:extLst>
          </p:cNvPr>
          <p:cNvSpPr>
            <a:spLocks noGrp="1"/>
          </p:cNvSpPr>
          <p:nvPr>
            <p:ph type="dt" sz="half" idx="10"/>
          </p:nvPr>
        </p:nvSpPr>
        <p:spPr/>
        <p:txBody>
          <a:bodyPr/>
          <a:lstStyle/>
          <a:p>
            <a:fld id="{DAFB3D30-CAD2-4224-9927-AB9FB58BD562}" type="datetimeFigureOut">
              <a:rPr lang="en-US" smtClean="0"/>
              <a:t>9/4/23</a:t>
            </a:fld>
            <a:endParaRPr lang="en-US"/>
          </a:p>
        </p:txBody>
      </p:sp>
      <p:sp>
        <p:nvSpPr>
          <p:cNvPr id="5" name="Footer Placeholder 4">
            <a:extLst>
              <a:ext uri="{FF2B5EF4-FFF2-40B4-BE49-F238E27FC236}">
                <a16:creationId xmlns:a16="http://schemas.microsoft.com/office/drawing/2014/main" id="{CE8E653E-F1CC-C0F2-8E0A-265BCE116B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000034-EA3F-FD79-F5A1-47604A013034}"/>
              </a:ext>
            </a:extLst>
          </p:cNvPr>
          <p:cNvSpPr>
            <a:spLocks noGrp="1"/>
          </p:cNvSpPr>
          <p:nvPr>
            <p:ph type="sldNum" sz="quarter" idx="12"/>
          </p:nvPr>
        </p:nvSpPr>
        <p:spPr/>
        <p:txBody>
          <a:bodyPr/>
          <a:lstStyle/>
          <a:p>
            <a:fld id="{64875DB4-57BC-4597-BE25-260CB29CB261}" type="slidenum">
              <a:rPr lang="en-US" smtClean="0"/>
              <a:t>‹#›</a:t>
            </a:fld>
            <a:endParaRPr lang="en-US"/>
          </a:p>
        </p:txBody>
      </p:sp>
    </p:spTree>
    <p:extLst>
      <p:ext uri="{BB962C8B-B14F-4D97-AF65-F5344CB8AC3E}">
        <p14:creationId xmlns:p14="http://schemas.microsoft.com/office/powerpoint/2010/main" val="1280871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51C836-EA11-2B4D-AA77-701DFAD802D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FCB9978-9DF6-4A44-2B30-DADC6F0BF32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0DE6C8-74B5-C21B-FAC1-3AA6AF60879C}"/>
              </a:ext>
            </a:extLst>
          </p:cNvPr>
          <p:cNvSpPr>
            <a:spLocks noGrp="1"/>
          </p:cNvSpPr>
          <p:nvPr>
            <p:ph type="dt" sz="half" idx="10"/>
          </p:nvPr>
        </p:nvSpPr>
        <p:spPr/>
        <p:txBody>
          <a:bodyPr/>
          <a:lstStyle/>
          <a:p>
            <a:fld id="{DAFB3D30-CAD2-4224-9927-AB9FB58BD562}" type="datetimeFigureOut">
              <a:rPr lang="en-US" smtClean="0"/>
              <a:t>9/4/23</a:t>
            </a:fld>
            <a:endParaRPr lang="en-US"/>
          </a:p>
        </p:txBody>
      </p:sp>
      <p:sp>
        <p:nvSpPr>
          <p:cNvPr id="5" name="Footer Placeholder 4">
            <a:extLst>
              <a:ext uri="{FF2B5EF4-FFF2-40B4-BE49-F238E27FC236}">
                <a16:creationId xmlns:a16="http://schemas.microsoft.com/office/drawing/2014/main" id="{3E4AAED2-66A9-7E94-1167-9AA3146E57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BBA7BA-FE4D-5DA3-4BCA-4014A4536474}"/>
              </a:ext>
            </a:extLst>
          </p:cNvPr>
          <p:cNvSpPr>
            <a:spLocks noGrp="1"/>
          </p:cNvSpPr>
          <p:nvPr>
            <p:ph type="sldNum" sz="quarter" idx="12"/>
          </p:nvPr>
        </p:nvSpPr>
        <p:spPr/>
        <p:txBody>
          <a:bodyPr/>
          <a:lstStyle/>
          <a:p>
            <a:fld id="{64875DB4-57BC-4597-BE25-260CB29CB261}" type="slidenum">
              <a:rPr lang="en-US" smtClean="0"/>
              <a:t>‹#›</a:t>
            </a:fld>
            <a:endParaRPr lang="en-US"/>
          </a:p>
        </p:txBody>
      </p:sp>
    </p:spTree>
    <p:extLst>
      <p:ext uri="{BB962C8B-B14F-4D97-AF65-F5344CB8AC3E}">
        <p14:creationId xmlns:p14="http://schemas.microsoft.com/office/powerpoint/2010/main" val="3207327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82DBC-EC17-F519-1BCE-051544D342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81E43C-AE7B-353C-B255-1B442CFFBC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07D37E-A992-589C-8911-E355B1F1260C}"/>
              </a:ext>
            </a:extLst>
          </p:cNvPr>
          <p:cNvSpPr>
            <a:spLocks noGrp="1"/>
          </p:cNvSpPr>
          <p:nvPr>
            <p:ph type="dt" sz="half" idx="10"/>
          </p:nvPr>
        </p:nvSpPr>
        <p:spPr/>
        <p:txBody>
          <a:bodyPr/>
          <a:lstStyle/>
          <a:p>
            <a:fld id="{DAFB3D30-CAD2-4224-9927-AB9FB58BD562}" type="datetimeFigureOut">
              <a:rPr lang="en-US" smtClean="0"/>
              <a:t>9/4/23</a:t>
            </a:fld>
            <a:endParaRPr lang="en-US"/>
          </a:p>
        </p:txBody>
      </p:sp>
      <p:sp>
        <p:nvSpPr>
          <p:cNvPr id="5" name="Footer Placeholder 4">
            <a:extLst>
              <a:ext uri="{FF2B5EF4-FFF2-40B4-BE49-F238E27FC236}">
                <a16:creationId xmlns:a16="http://schemas.microsoft.com/office/drawing/2014/main" id="{CCE9AC9B-0FB5-2AAB-A342-F64B09C6C7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3BFC0F-1EB5-FE1F-6C6A-FFAC0196D3A7}"/>
              </a:ext>
            </a:extLst>
          </p:cNvPr>
          <p:cNvSpPr>
            <a:spLocks noGrp="1"/>
          </p:cNvSpPr>
          <p:nvPr>
            <p:ph type="sldNum" sz="quarter" idx="12"/>
          </p:nvPr>
        </p:nvSpPr>
        <p:spPr/>
        <p:txBody>
          <a:bodyPr/>
          <a:lstStyle/>
          <a:p>
            <a:fld id="{64875DB4-57BC-4597-BE25-260CB29CB261}" type="slidenum">
              <a:rPr lang="en-US" smtClean="0"/>
              <a:t>‹#›</a:t>
            </a:fld>
            <a:endParaRPr lang="en-US"/>
          </a:p>
        </p:txBody>
      </p:sp>
    </p:spTree>
    <p:extLst>
      <p:ext uri="{BB962C8B-B14F-4D97-AF65-F5344CB8AC3E}">
        <p14:creationId xmlns:p14="http://schemas.microsoft.com/office/powerpoint/2010/main" val="2147167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6DDF5-48EE-BA4F-43D0-108BDB948C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8632A65-5B95-FF77-224A-7F0150EA94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D3E3D6B-2C7F-EF6C-3D28-ED5952BEE215}"/>
              </a:ext>
            </a:extLst>
          </p:cNvPr>
          <p:cNvSpPr>
            <a:spLocks noGrp="1"/>
          </p:cNvSpPr>
          <p:nvPr>
            <p:ph type="dt" sz="half" idx="10"/>
          </p:nvPr>
        </p:nvSpPr>
        <p:spPr/>
        <p:txBody>
          <a:bodyPr/>
          <a:lstStyle/>
          <a:p>
            <a:fld id="{DAFB3D30-CAD2-4224-9927-AB9FB58BD562}" type="datetimeFigureOut">
              <a:rPr lang="en-US" smtClean="0"/>
              <a:t>9/4/23</a:t>
            </a:fld>
            <a:endParaRPr lang="en-US"/>
          </a:p>
        </p:txBody>
      </p:sp>
      <p:sp>
        <p:nvSpPr>
          <p:cNvPr id="5" name="Footer Placeholder 4">
            <a:extLst>
              <a:ext uri="{FF2B5EF4-FFF2-40B4-BE49-F238E27FC236}">
                <a16:creationId xmlns:a16="http://schemas.microsoft.com/office/drawing/2014/main" id="{638EF7C0-CFCE-276E-FF92-041CB96FEB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BDEB44-0A73-24AB-1E98-CC4542E2B7DA}"/>
              </a:ext>
            </a:extLst>
          </p:cNvPr>
          <p:cNvSpPr>
            <a:spLocks noGrp="1"/>
          </p:cNvSpPr>
          <p:nvPr>
            <p:ph type="sldNum" sz="quarter" idx="12"/>
          </p:nvPr>
        </p:nvSpPr>
        <p:spPr/>
        <p:txBody>
          <a:bodyPr/>
          <a:lstStyle/>
          <a:p>
            <a:fld id="{64875DB4-57BC-4597-BE25-260CB29CB261}" type="slidenum">
              <a:rPr lang="en-US" smtClean="0"/>
              <a:t>‹#›</a:t>
            </a:fld>
            <a:endParaRPr lang="en-US"/>
          </a:p>
        </p:txBody>
      </p:sp>
    </p:spTree>
    <p:extLst>
      <p:ext uri="{BB962C8B-B14F-4D97-AF65-F5344CB8AC3E}">
        <p14:creationId xmlns:p14="http://schemas.microsoft.com/office/powerpoint/2010/main" val="1267238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038C2-6A69-8687-D406-4640C83191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E722B7-92A5-D744-6E6A-6CEDD44264B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6468DA1-0F04-BCC6-1FAD-EEF6AD1C81E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5E1868-CD72-5067-9ACA-FE5B18C34F12}"/>
              </a:ext>
            </a:extLst>
          </p:cNvPr>
          <p:cNvSpPr>
            <a:spLocks noGrp="1"/>
          </p:cNvSpPr>
          <p:nvPr>
            <p:ph type="dt" sz="half" idx="10"/>
          </p:nvPr>
        </p:nvSpPr>
        <p:spPr/>
        <p:txBody>
          <a:bodyPr/>
          <a:lstStyle/>
          <a:p>
            <a:fld id="{DAFB3D30-CAD2-4224-9927-AB9FB58BD562}" type="datetimeFigureOut">
              <a:rPr lang="en-US" smtClean="0"/>
              <a:t>9/4/23</a:t>
            </a:fld>
            <a:endParaRPr lang="en-US"/>
          </a:p>
        </p:txBody>
      </p:sp>
      <p:sp>
        <p:nvSpPr>
          <p:cNvPr id="6" name="Footer Placeholder 5">
            <a:extLst>
              <a:ext uri="{FF2B5EF4-FFF2-40B4-BE49-F238E27FC236}">
                <a16:creationId xmlns:a16="http://schemas.microsoft.com/office/drawing/2014/main" id="{B5B75C35-07AC-5E00-E49F-BBA84B28ED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DB0312-661A-2301-3CB5-66EC896FED41}"/>
              </a:ext>
            </a:extLst>
          </p:cNvPr>
          <p:cNvSpPr>
            <a:spLocks noGrp="1"/>
          </p:cNvSpPr>
          <p:nvPr>
            <p:ph type="sldNum" sz="quarter" idx="12"/>
          </p:nvPr>
        </p:nvSpPr>
        <p:spPr/>
        <p:txBody>
          <a:bodyPr/>
          <a:lstStyle/>
          <a:p>
            <a:fld id="{64875DB4-57BC-4597-BE25-260CB29CB261}" type="slidenum">
              <a:rPr lang="en-US" smtClean="0"/>
              <a:t>‹#›</a:t>
            </a:fld>
            <a:endParaRPr lang="en-US"/>
          </a:p>
        </p:txBody>
      </p:sp>
    </p:spTree>
    <p:extLst>
      <p:ext uri="{BB962C8B-B14F-4D97-AF65-F5344CB8AC3E}">
        <p14:creationId xmlns:p14="http://schemas.microsoft.com/office/powerpoint/2010/main" val="901780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53FF7-308C-C2F8-A6A7-7DA522488A9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6BDAFB1-4644-CA70-F346-F93DA68625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DC13C87-AB79-4700-3FA5-EFE847B870A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76FBBF-B627-3FD4-42E3-9AC03EA30F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1CF32E6-16F8-9323-9AEA-27FE9E462E1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D02D422-887D-25C2-A6C3-60AFE1DDCF1B}"/>
              </a:ext>
            </a:extLst>
          </p:cNvPr>
          <p:cNvSpPr>
            <a:spLocks noGrp="1"/>
          </p:cNvSpPr>
          <p:nvPr>
            <p:ph type="dt" sz="half" idx="10"/>
          </p:nvPr>
        </p:nvSpPr>
        <p:spPr/>
        <p:txBody>
          <a:bodyPr/>
          <a:lstStyle/>
          <a:p>
            <a:fld id="{DAFB3D30-CAD2-4224-9927-AB9FB58BD562}" type="datetimeFigureOut">
              <a:rPr lang="en-US" smtClean="0"/>
              <a:t>9/4/23</a:t>
            </a:fld>
            <a:endParaRPr lang="en-US"/>
          </a:p>
        </p:txBody>
      </p:sp>
      <p:sp>
        <p:nvSpPr>
          <p:cNvPr id="8" name="Footer Placeholder 7">
            <a:extLst>
              <a:ext uri="{FF2B5EF4-FFF2-40B4-BE49-F238E27FC236}">
                <a16:creationId xmlns:a16="http://schemas.microsoft.com/office/drawing/2014/main" id="{723E59BE-A2FC-713B-8AB6-FABC204B649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3502F2-A7FB-D3E3-8CFF-DFDF0EADE11C}"/>
              </a:ext>
            </a:extLst>
          </p:cNvPr>
          <p:cNvSpPr>
            <a:spLocks noGrp="1"/>
          </p:cNvSpPr>
          <p:nvPr>
            <p:ph type="sldNum" sz="quarter" idx="12"/>
          </p:nvPr>
        </p:nvSpPr>
        <p:spPr/>
        <p:txBody>
          <a:bodyPr/>
          <a:lstStyle/>
          <a:p>
            <a:fld id="{64875DB4-57BC-4597-BE25-260CB29CB261}" type="slidenum">
              <a:rPr lang="en-US" smtClean="0"/>
              <a:t>‹#›</a:t>
            </a:fld>
            <a:endParaRPr lang="en-US"/>
          </a:p>
        </p:txBody>
      </p:sp>
    </p:spTree>
    <p:extLst>
      <p:ext uri="{BB962C8B-B14F-4D97-AF65-F5344CB8AC3E}">
        <p14:creationId xmlns:p14="http://schemas.microsoft.com/office/powerpoint/2010/main" val="243602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AEFB7-890F-6C74-D602-CB4BDAF11D2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4651EDE-BD60-EBF0-722A-F14A9183C066}"/>
              </a:ext>
            </a:extLst>
          </p:cNvPr>
          <p:cNvSpPr>
            <a:spLocks noGrp="1"/>
          </p:cNvSpPr>
          <p:nvPr>
            <p:ph type="dt" sz="half" idx="10"/>
          </p:nvPr>
        </p:nvSpPr>
        <p:spPr/>
        <p:txBody>
          <a:bodyPr/>
          <a:lstStyle/>
          <a:p>
            <a:fld id="{DAFB3D30-CAD2-4224-9927-AB9FB58BD562}" type="datetimeFigureOut">
              <a:rPr lang="en-US" smtClean="0"/>
              <a:t>9/4/23</a:t>
            </a:fld>
            <a:endParaRPr lang="en-US"/>
          </a:p>
        </p:txBody>
      </p:sp>
      <p:sp>
        <p:nvSpPr>
          <p:cNvPr id="4" name="Footer Placeholder 3">
            <a:extLst>
              <a:ext uri="{FF2B5EF4-FFF2-40B4-BE49-F238E27FC236}">
                <a16:creationId xmlns:a16="http://schemas.microsoft.com/office/drawing/2014/main" id="{CD278F5F-D2B5-590A-9334-80189AD9BE0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71F69A8-5F42-01CD-A882-A1BAF8516A29}"/>
              </a:ext>
            </a:extLst>
          </p:cNvPr>
          <p:cNvSpPr>
            <a:spLocks noGrp="1"/>
          </p:cNvSpPr>
          <p:nvPr>
            <p:ph type="sldNum" sz="quarter" idx="12"/>
          </p:nvPr>
        </p:nvSpPr>
        <p:spPr/>
        <p:txBody>
          <a:bodyPr/>
          <a:lstStyle/>
          <a:p>
            <a:fld id="{64875DB4-57BC-4597-BE25-260CB29CB261}" type="slidenum">
              <a:rPr lang="en-US" smtClean="0"/>
              <a:t>‹#›</a:t>
            </a:fld>
            <a:endParaRPr lang="en-US"/>
          </a:p>
        </p:txBody>
      </p:sp>
    </p:spTree>
    <p:extLst>
      <p:ext uri="{BB962C8B-B14F-4D97-AF65-F5344CB8AC3E}">
        <p14:creationId xmlns:p14="http://schemas.microsoft.com/office/powerpoint/2010/main" val="2825603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6C457A-BAD8-AF53-EF73-A0EDF53C5E81}"/>
              </a:ext>
            </a:extLst>
          </p:cNvPr>
          <p:cNvSpPr>
            <a:spLocks noGrp="1"/>
          </p:cNvSpPr>
          <p:nvPr>
            <p:ph type="dt" sz="half" idx="10"/>
          </p:nvPr>
        </p:nvSpPr>
        <p:spPr/>
        <p:txBody>
          <a:bodyPr/>
          <a:lstStyle/>
          <a:p>
            <a:fld id="{DAFB3D30-CAD2-4224-9927-AB9FB58BD562}" type="datetimeFigureOut">
              <a:rPr lang="en-US" smtClean="0"/>
              <a:t>9/4/23</a:t>
            </a:fld>
            <a:endParaRPr lang="en-US"/>
          </a:p>
        </p:txBody>
      </p:sp>
      <p:sp>
        <p:nvSpPr>
          <p:cNvPr id="3" name="Footer Placeholder 2">
            <a:extLst>
              <a:ext uri="{FF2B5EF4-FFF2-40B4-BE49-F238E27FC236}">
                <a16:creationId xmlns:a16="http://schemas.microsoft.com/office/drawing/2014/main" id="{D6BD5599-CEC4-DBB7-7B98-48F0208F2BA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10ED1FC-9EE4-DC68-AA1A-87D132AB5563}"/>
              </a:ext>
            </a:extLst>
          </p:cNvPr>
          <p:cNvSpPr>
            <a:spLocks noGrp="1"/>
          </p:cNvSpPr>
          <p:nvPr>
            <p:ph type="sldNum" sz="quarter" idx="12"/>
          </p:nvPr>
        </p:nvSpPr>
        <p:spPr/>
        <p:txBody>
          <a:bodyPr/>
          <a:lstStyle/>
          <a:p>
            <a:fld id="{64875DB4-57BC-4597-BE25-260CB29CB261}" type="slidenum">
              <a:rPr lang="en-US" smtClean="0"/>
              <a:t>‹#›</a:t>
            </a:fld>
            <a:endParaRPr lang="en-US"/>
          </a:p>
        </p:txBody>
      </p:sp>
    </p:spTree>
    <p:extLst>
      <p:ext uri="{BB962C8B-B14F-4D97-AF65-F5344CB8AC3E}">
        <p14:creationId xmlns:p14="http://schemas.microsoft.com/office/powerpoint/2010/main" val="3505484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1BC71-36BA-B6C3-0177-87ADAE2DE5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409BEB-A7E3-21D8-BCC1-9609AF28DC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D18C238-1953-3315-DE80-0E2B6F2D18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2A2BC6-C6F6-36AB-85D7-D514E6DD81A9}"/>
              </a:ext>
            </a:extLst>
          </p:cNvPr>
          <p:cNvSpPr>
            <a:spLocks noGrp="1"/>
          </p:cNvSpPr>
          <p:nvPr>
            <p:ph type="dt" sz="half" idx="10"/>
          </p:nvPr>
        </p:nvSpPr>
        <p:spPr/>
        <p:txBody>
          <a:bodyPr/>
          <a:lstStyle/>
          <a:p>
            <a:fld id="{DAFB3D30-CAD2-4224-9927-AB9FB58BD562}" type="datetimeFigureOut">
              <a:rPr lang="en-US" smtClean="0"/>
              <a:t>9/4/23</a:t>
            </a:fld>
            <a:endParaRPr lang="en-US"/>
          </a:p>
        </p:txBody>
      </p:sp>
      <p:sp>
        <p:nvSpPr>
          <p:cNvPr id="6" name="Footer Placeholder 5">
            <a:extLst>
              <a:ext uri="{FF2B5EF4-FFF2-40B4-BE49-F238E27FC236}">
                <a16:creationId xmlns:a16="http://schemas.microsoft.com/office/drawing/2014/main" id="{2B87C77A-939B-DA7F-444F-DCCDC59D67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E3C9C3-CF97-1CC1-05D6-754818A8800F}"/>
              </a:ext>
            </a:extLst>
          </p:cNvPr>
          <p:cNvSpPr>
            <a:spLocks noGrp="1"/>
          </p:cNvSpPr>
          <p:nvPr>
            <p:ph type="sldNum" sz="quarter" idx="12"/>
          </p:nvPr>
        </p:nvSpPr>
        <p:spPr/>
        <p:txBody>
          <a:bodyPr/>
          <a:lstStyle/>
          <a:p>
            <a:fld id="{64875DB4-57BC-4597-BE25-260CB29CB261}" type="slidenum">
              <a:rPr lang="en-US" smtClean="0"/>
              <a:t>‹#›</a:t>
            </a:fld>
            <a:endParaRPr lang="en-US"/>
          </a:p>
        </p:txBody>
      </p:sp>
    </p:spTree>
    <p:extLst>
      <p:ext uri="{BB962C8B-B14F-4D97-AF65-F5344CB8AC3E}">
        <p14:creationId xmlns:p14="http://schemas.microsoft.com/office/powerpoint/2010/main" val="2235272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43A65-3DED-0CBC-F5A6-B4F558A990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4A638F0-B156-A584-F68A-77F6C20965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1344787-ECDB-47FF-38AF-9B41AA4590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A85A2C-91BE-9192-9013-03DC76368039}"/>
              </a:ext>
            </a:extLst>
          </p:cNvPr>
          <p:cNvSpPr>
            <a:spLocks noGrp="1"/>
          </p:cNvSpPr>
          <p:nvPr>
            <p:ph type="dt" sz="half" idx="10"/>
          </p:nvPr>
        </p:nvSpPr>
        <p:spPr/>
        <p:txBody>
          <a:bodyPr/>
          <a:lstStyle/>
          <a:p>
            <a:fld id="{DAFB3D30-CAD2-4224-9927-AB9FB58BD562}" type="datetimeFigureOut">
              <a:rPr lang="en-US" smtClean="0"/>
              <a:t>9/4/23</a:t>
            </a:fld>
            <a:endParaRPr lang="en-US"/>
          </a:p>
        </p:txBody>
      </p:sp>
      <p:sp>
        <p:nvSpPr>
          <p:cNvPr id="6" name="Footer Placeholder 5">
            <a:extLst>
              <a:ext uri="{FF2B5EF4-FFF2-40B4-BE49-F238E27FC236}">
                <a16:creationId xmlns:a16="http://schemas.microsoft.com/office/drawing/2014/main" id="{EEFA0DE4-C09B-87A6-40F9-7C2C5F781C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739315-C36F-F6D2-590A-9E7D15ADBB35}"/>
              </a:ext>
            </a:extLst>
          </p:cNvPr>
          <p:cNvSpPr>
            <a:spLocks noGrp="1"/>
          </p:cNvSpPr>
          <p:nvPr>
            <p:ph type="sldNum" sz="quarter" idx="12"/>
          </p:nvPr>
        </p:nvSpPr>
        <p:spPr/>
        <p:txBody>
          <a:bodyPr/>
          <a:lstStyle/>
          <a:p>
            <a:fld id="{64875DB4-57BC-4597-BE25-260CB29CB261}" type="slidenum">
              <a:rPr lang="en-US" smtClean="0"/>
              <a:t>‹#›</a:t>
            </a:fld>
            <a:endParaRPr lang="en-US"/>
          </a:p>
        </p:txBody>
      </p:sp>
    </p:spTree>
    <p:extLst>
      <p:ext uri="{BB962C8B-B14F-4D97-AF65-F5344CB8AC3E}">
        <p14:creationId xmlns:p14="http://schemas.microsoft.com/office/powerpoint/2010/main" val="3724034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1BD10B-000B-412D-B6C3-904255607A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9265DC-6CFB-7011-20CE-CF3296528F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607060-30F6-52A5-BFB6-E67320C9D4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FB3D30-CAD2-4224-9927-AB9FB58BD562}" type="datetimeFigureOut">
              <a:rPr lang="en-US" smtClean="0"/>
              <a:t>9/4/23</a:t>
            </a:fld>
            <a:endParaRPr lang="en-US"/>
          </a:p>
        </p:txBody>
      </p:sp>
      <p:sp>
        <p:nvSpPr>
          <p:cNvPr id="5" name="Footer Placeholder 4">
            <a:extLst>
              <a:ext uri="{FF2B5EF4-FFF2-40B4-BE49-F238E27FC236}">
                <a16:creationId xmlns:a16="http://schemas.microsoft.com/office/drawing/2014/main" id="{8FA7B721-4866-2185-94C7-1B4C638DA9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BB3FE76-4A03-A201-4E31-D9A835276F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875DB4-57BC-4597-BE25-260CB29CB261}" type="slidenum">
              <a:rPr lang="en-US" smtClean="0"/>
              <a:t>‹#›</a:t>
            </a:fld>
            <a:endParaRPr lang="en-US"/>
          </a:p>
        </p:txBody>
      </p:sp>
    </p:spTree>
    <p:extLst>
      <p:ext uri="{BB962C8B-B14F-4D97-AF65-F5344CB8AC3E}">
        <p14:creationId xmlns:p14="http://schemas.microsoft.com/office/powerpoint/2010/main" val="26876040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19E55-59D5-E276-BA9D-14FDB40B8A83}"/>
              </a:ext>
            </a:extLst>
          </p:cNvPr>
          <p:cNvSpPr>
            <a:spLocks noGrp="1"/>
          </p:cNvSpPr>
          <p:nvPr>
            <p:ph type="ctrTitle"/>
          </p:nvPr>
        </p:nvSpPr>
        <p:spPr>
          <a:xfrm>
            <a:off x="842211" y="92243"/>
            <a:ext cx="10319084" cy="385010"/>
          </a:xfrm>
        </p:spPr>
        <p:txBody>
          <a:bodyPr>
            <a:normAutofit/>
          </a:bodyPr>
          <a:lstStyle/>
          <a:p>
            <a:r>
              <a:rPr lang="en-US" sz="2000" b="1" i="0" dirty="0">
                <a:solidFill>
                  <a:srgbClr val="343541"/>
                </a:solidFill>
                <a:effectLst/>
                <a:latin typeface="Söhne"/>
              </a:rPr>
              <a:t>Intensification of Hurricane Sally over the Mississippi River Plume</a:t>
            </a:r>
            <a:endParaRPr lang="en-US" sz="2000" b="1" dirty="0"/>
          </a:p>
        </p:txBody>
      </p:sp>
      <p:sp>
        <p:nvSpPr>
          <p:cNvPr id="4" name="Rectangle 4">
            <a:extLst>
              <a:ext uri="{FF2B5EF4-FFF2-40B4-BE49-F238E27FC236}">
                <a16:creationId xmlns:a16="http://schemas.microsoft.com/office/drawing/2014/main" id="{E4EACECA-D807-97AB-DA5F-927E28882097}"/>
              </a:ext>
            </a:extLst>
          </p:cNvPr>
          <p:cNvSpPr>
            <a:spLocks noChangeArrowheads="1"/>
          </p:cNvSpPr>
          <p:nvPr/>
        </p:nvSpPr>
        <p:spPr bwMode="auto">
          <a:xfrm>
            <a:off x="77709" y="590083"/>
            <a:ext cx="6012800" cy="6031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solidFill>
                  <a:prstClr val="black"/>
                </a:solidFill>
              </a:rPr>
              <a:t>Objective</a:t>
            </a:r>
          </a:p>
          <a:p>
            <a:pPr marL="285750" indent="-285750">
              <a:spcBef>
                <a:spcPct val="15000"/>
              </a:spcBef>
              <a:buFont typeface="Arial" pitchFamily="34" charset="0"/>
              <a:buChar char="●"/>
              <a:defRPr/>
            </a:pPr>
            <a:r>
              <a:rPr lang="en-US" sz="1400" dirty="0"/>
              <a:t>Investigate how the Mississippi River plume influenced the intensification of Hurricane Sally (2020) </a:t>
            </a:r>
            <a:r>
              <a:rPr lang="en-US" sz="1400" dirty="0">
                <a:solidFill>
                  <a:schemeClr val="accent2"/>
                </a:solidFill>
              </a:rPr>
              <a:t>before it made landfall in northern Gulf of Mexico</a:t>
            </a:r>
            <a:r>
              <a:rPr lang="en-US" sz="1400" dirty="0"/>
              <a:t>.</a:t>
            </a:r>
            <a:endParaRPr lang="en-US" sz="1400" b="1" dirty="0">
              <a:solidFill>
                <a:prstClr val="black"/>
              </a:solidFill>
            </a:endParaRPr>
          </a:p>
          <a:p>
            <a:pPr marL="231775" indent="-231775" algn="ctr">
              <a:spcBef>
                <a:spcPct val="15000"/>
              </a:spcBef>
              <a:defRPr/>
            </a:pPr>
            <a:r>
              <a:rPr lang="en-US" sz="1400" b="1" dirty="0">
                <a:solidFill>
                  <a:prstClr val="black"/>
                </a:solidFill>
              </a:rPr>
              <a:t> </a:t>
            </a:r>
          </a:p>
          <a:p>
            <a:pPr marL="231775" indent="-231775" algn="ctr">
              <a:spcBef>
                <a:spcPct val="15000"/>
              </a:spcBef>
              <a:defRPr/>
            </a:pPr>
            <a:r>
              <a:rPr lang="en-US" sz="1400" b="1" dirty="0">
                <a:solidFill>
                  <a:prstClr val="black"/>
                </a:solidFill>
              </a:rPr>
              <a:t>Approach</a:t>
            </a:r>
          </a:p>
          <a:p>
            <a:pPr marL="285750" indent="-285750">
              <a:spcBef>
                <a:spcPct val="15000"/>
              </a:spcBef>
              <a:buFont typeface="Arial" pitchFamily="34" charset="0"/>
              <a:buChar char="●"/>
              <a:defRPr/>
            </a:pPr>
            <a:r>
              <a:rPr lang="en-US" sz="1400" dirty="0"/>
              <a:t>Use satellite observations to understand the prevailing ocean-atmosphere conditions during the intensification of Hurricane Sally before it made </a:t>
            </a:r>
            <a:r>
              <a:rPr lang="en-US" sz="1400" b="0" i="0" dirty="0">
                <a:effectLst/>
                <a:latin typeface="MuseoSans"/>
              </a:rPr>
              <a:t>landfall as a Category 2 storm on the US Gulf coast</a:t>
            </a:r>
            <a:r>
              <a:rPr lang="en-US" sz="1400" dirty="0"/>
              <a:t>.    </a:t>
            </a:r>
          </a:p>
          <a:p>
            <a:pPr marL="285750" indent="-285750">
              <a:spcBef>
                <a:spcPct val="15000"/>
              </a:spcBef>
              <a:buFont typeface="Arial" pitchFamily="34" charset="0"/>
              <a:buChar char="●"/>
              <a:defRPr/>
            </a:pPr>
            <a:r>
              <a:rPr lang="en-US" sz="1400" dirty="0">
                <a:solidFill>
                  <a:prstClr val="black"/>
                </a:solidFill>
              </a:rPr>
              <a:t>Conduct experiments with the 1D Price-Weller-Pinkel (PWP) ocean mixed layer model and HYCOM ocean reanalysis to understand the associated ocean processes. </a:t>
            </a:r>
          </a:p>
          <a:p>
            <a:pPr marL="228600" indent="-228600" algn="ctr" eaLnBrk="1" hangingPunct="1">
              <a:spcBef>
                <a:spcPct val="15000"/>
              </a:spcBef>
              <a:buFontTx/>
              <a:buNone/>
            </a:pPr>
            <a:endParaRPr lang="en-US" altLang="en-US" sz="1400" b="1" dirty="0">
              <a:solidFill>
                <a:srgbClr val="000000"/>
              </a:solidFill>
            </a:endParaRPr>
          </a:p>
          <a:p>
            <a:pPr marL="228600" indent="-228600" algn="ctr" eaLnBrk="1" hangingPunct="1">
              <a:spcBef>
                <a:spcPct val="15000"/>
              </a:spcBef>
              <a:buFontTx/>
              <a:buNone/>
            </a:pPr>
            <a:r>
              <a:rPr lang="en-US" altLang="en-US" sz="1400" b="1" dirty="0">
                <a:solidFill>
                  <a:srgbClr val="000000"/>
                </a:solidFill>
              </a:rPr>
              <a:t>Impact</a:t>
            </a:r>
          </a:p>
          <a:p>
            <a:pPr marL="283464" indent="-283464">
              <a:spcBef>
                <a:spcPct val="15000"/>
              </a:spcBef>
              <a:buFont typeface="Arial" panose="020B0604020202020204" pitchFamily="34" charset="0"/>
              <a:buChar char="●"/>
            </a:pPr>
            <a:r>
              <a:rPr lang="en-US" sz="1400" b="0" i="0" dirty="0">
                <a:effectLst/>
                <a:latin typeface="MuseoSans"/>
              </a:rPr>
              <a:t>Hurricane Sally (2020) intensified over the Mississippi River plume as </a:t>
            </a:r>
            <a:r>
              <a:rPr lang="en-US" sz="1400" dirty="0">
                <a:latin typeface="MuseoSans"/>
              </a:rPr>
              <a:t>the storm</a:t>
            </a:r>
            <a:r>
              <a:rPr lang="en-US" sz="1400" b="0" i="0" dirty="0">
                <a:effectLst/>
                <a:latin typeface="MuseoSans"/>
              </a:rPr>
              <a:t> was moving slowly in the northern Gulf of Mexico .</a:t>
            </a:r>
          </a:p>
          <a:p>
            <a:pPr>
              <a:spcBef>
                <a:spcPct val="15000"/>
              </a:spcBef>
            </a:pPr>
            <a:endParaRPr lang="en-US" sz="1400" b="0" i="0" dirty="0">
              <a:effectLst/>
              <a:latin typeface="MuseoSans"/>
            </a:endParaRPr>
          </a:p>
          <a:p>
            <a:pPr marL="283464" indent="-283464">
              <a:spcBef>
                <a:spcPct val="15000"/>
              </a:spcBef>
              <a:buFont typeface="Arial" panose="020B0604020202020204" pitchFamily="34" charset="0"/>
              <a:buChar char="●"/>
            </a:pPr>
            <a:r>
              <a:rPr lang="en-US" altLang="en-US" sz="1400" dirty="0">
                <a:solidFill>
                  <a:srgbClr val="000000"/>
                </a:solidFill>
              </a:rPr>
              <a:t>Detailed analysis of ocean-atmosphere conditions suggests that a</a:t>
            </a:r>
            <a:r>
              <a:rPr lang="en-US" sz="1400" b="0" i="0" dirty="0">
                <a:effectLst/>
                <a:latin typeface="Söhne"/>
              </a:rPr>
              <a:t> Loop Current eddy advected fresh Mississippi River water into </a:t>
            </a:r>
            <a:r>
              <a:rPr lang="en-US" sz="1400" dirty="0">
                <a:latin typeface="Söhne"/>
              </a:rPr>
              <a:t>Sally</a:t>
            </a:r>
            <a:r>
              <a:rPr lang="en-US" sz="1400" b="0" i="0" dirty="0">
                <a:effectLst/>
                <a:latin typeface="Söhne"/>
              </a:rPr>
              <a:t>’s path, enhancing the upper-ocean salinity stratification. This reduced </a:t>
            </a:r>
            <a:r>
              <a:rPr lang="en-US" sz="1400" dirty="0">
                <a:latin typeface="Söhne"/>
              </a:rPr>
              <a:t>storm-</a:t>
            </a:r>
            <a:r>
              <a:rPr lang="en-US" sz="1400" b="0" i="0" dirty="0">
                <a:effectLst/>
                <a:latin typeface="Söhne"/>
              </a:rPr>
              <a:t>induced sea surface cooling and aided its intensification.</a:t>
            </a:r>
          </a:p>
          <a:p>
            <a:pPr>
              <a:spcBef>
                <a:spcPct val="15000"/>
              </a:spcBef>
            </a:pPr>
            <a:endParaRPr lang="en-US" altLang="en-US" sz="1400" b="1" dirty="0"/>
          </a:p>
          <a:p>
            <a:pPr marL="283464" indent="-283464" eaLnBrk="1" hangingPunct="1">
              <a:spcBef>
                <a:spcPct val="15000"/>
              </a:spcBef>
              <a:buFont typeface="Arial" panose="020B0604020202020204" pitchFamily="34" charset="0"/>
              <a:buChar char="●"/>
            </a:pPr>
            <a:r>
              <a:rPr lang="en-US" sz="1400" b="0" i="0" dirty="0">
                <a:effectLst/>
                <a:latin typeface="Söhne"/>
              </a:rPr>
              <a:t>The study suggests that the interaction between the Mississippi River plume and Loop Current eddies, and the resulting salinity stratification, can be an important factor in the intensification of tropical cyclones near the </a:t>
            </a:r>
            <a:r>
              <a:rPr lang="en-US" sz="1400" dirty="0">
                <a:latin typeface="Söhne"/>
              </a:rPr>
              <a:t>northern</a:t>
            </a:r>
            <a:r>
              <a:rPr lang="en-US" sz="1400" b="0" i="0" dirty="0">
                <a:effectLst/>
                <a:latin typeface="Söhne"/>
              </a:rPr>
              <a:t> Gulf </a:t>
            </a:r>
            <a:r>
              <a:rPr lang="en-US" sz="1400" dirty="0">
                <a:latin typeface="Söhne"/>
              </a:rPr>
              <a:t>of Mexico</a:t>
            </a:r>
            <a:r>
              <a:rPr lang="en-US" altLang="en-US" sz="1400" dirty="0"/>
              <a:t>.</a:t>
            </a:r>
          </a:p>
        </p:txBody>
      </p:sp>
      <p:sp>
        <p:nvSpPr>
          <p:cNvPr id="5" name="Text Box 6">
            <a:extLst>
              <a:ext uri="{FF2B5EF4-FFF2-40B4-BE49-F238E27FC236}">
                <a16:creationId xmlns:a16="http://schemas.microsoft.com/office/drawing/2014/main" id="{A23D95D4-C35D-1027-4108-95FF8F6D39A1}"/>
              </a:ext>
            </a:extLst>
          </p:cNvPr>
          <p:cNvSpPr txBox="1">
            <a:spLocks noChangeArrowheads="1"/>
          </p:cNvSpPr>
          <p:nvPr/>
        </p:nvSpPr>
        <p:spPr bwMode="auto">
          <a:xfrm>
            <a:off x="6188242" y="6438780"/>
            <a:ext cx="6003758" cy="40011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sz="1000" dirty="0"/>
              <a:t>EB John, Balaguru, K., Leung, L. R., G. Foltz, R. Hetland, Hagos, S. M  (2023). Intensification of Hurricane Sally (2020) over the Mississippi River Plume. </a:t>
            </a:r>
            <a:r>
              <a:rPr lang="en-US" sz="1000" i="1" dirty="0"/>
              <a:t>Weather and Forecasting (</a:t>
            </a:r>
            <a:r>
              <a:rPr lang="en-US" sz="800" b="0" i="1" dirty="0">
                <a:effectLst/>
                <a:latin typeface="PT Sans" panose="020B0604020202020204" pitchFamily="34" charset="0"/>
              </a:rPr>
              <a:t>1391–1404)</a:t>
            </a:r>
            <a:endParaRPr lang="en-US" altLang="en-US" sz="1000" i="1" dirty="0">
              <a:latin typeface="+mn-lt"/>
            </a:endParaRPr>
          </a:p>
        </p:txBody>
      </p:sp>
      <p:grpSp>
        <p:nvGrpSpPr>
          <p:cNvPr id="27" name="Group 26">
            <a:extLst>
              <a:ext uri="{FF2B5EF4-FFF2-40B4-BE49-F238E27FC236}">
                <a16:creationId xmlns:a16="http://schemas.microsoft.com/office/drawing/2014/main" id="{8741A659-AEE5-B6C7-E9B2-310535EC7EB9}"/>
              </a:ext>
            </a:extLst>
          </p:cNvPr>
          <p:cNvGrpSpPr/>
          <p:nvPr/>
        </p:nvGrpSpPr>
        <p:grpSpPr>
          <a:xfrm>
            <a:off x="6288321" y="3555470"/>
            <a:ext cx="5622696" cy="2235306"/>
            <a:chOff x="6288321" y="3555470"/>
            <a:chExt cx="5622696" cy="2235306"/>
          </a:xfrm>
        </p:grpSpPr>
        <p:pic>
          <p:nvPicPr>
            <p:cNvPr id="16" name="Picture 15">
              <a:extLst>
                <a:ext uri="{FF2B5EF4-FFF2-40B4-BE49-F238E27FC236}">
                  <a16:creationId xmlns:a16="http://schemas.microsoft.com/office/drawing/2014/main" id="{401D31A5-AEF1-FC97-5528-A05A5971F9A2}"/>
                </a:ext>
              </a:extLst>
            </p:cNvPr>
            <p:cNvPicPr>
              <a:picLocks noChangeAspect="1"/>
            </p:cNvPicPr>
            <p:nvPr/>
          </p:nvPicPr>
          <p:blipFill rotWithShape="1">
            <a:blip r:embed="rId2"/>
            <a:srcRect r="6594"/>
            <a:stretch/>
          </p:blipFill>
          <p:spPr>
            <a:xfrm>
              <a:off x="6288321" y="3555470"/>
              <a:ext cx="5622696" cy="1929064"/>
            </a:xfrm>
            <a:prstGeom prst="rect">
              <a:avLst/>
            </a:prstGeom>
          </p:spPr>
        </p:pic>
        <p:sp>
          <p:nvSpPr>
            <p:cNvPr id="17" name="TextBox 16">
              <a:extLst>
                <a:ext uri="{FF2B5EF4-FFF2-40B4-BE49-F238E27FC236}">
                  <a16:creationId xmlns:a16="http://schemas.microsoft.com/office/drawing/2014/main" id="{894196B1-12D9-8654-8A90-C4D2B666CB3E}"/>
                </a:ext>
              </a:extLst>
            </p:cNvPr>
            <p:cNvSpPr txBox="1"/>
            <p:nvPr/>
          </p:nvSpPr>
          <p:spPr>
            <a:xfrm>
              <a:off x="6777127" y="3729365"/>
              <a:ext cx="1263978" cy="276999"/>
            </a:xfrm>
            <a:prstGeom prst="rect">
              <a:avLst/>
            </a:prstGeom>
            <a:solidFill>
              <a:schemeClr val="bg1"/>
            </a:solidFill>
          </p:spPr>
          <p:txBody>
            <a:bodyPr wrap="square" rtlCol="0">
              <a:spAutoFit/>
            </a:bodyPr>
            <a:lstStyle/>
            <a:p>
              <a:r>
                <a:rPr lang="en-US" sz="1200" dirty="0"/>
                <a:t>B) SST change</a:t>
              </a:r>
            </a:p>
          </p:txBody>
        </p:sp>
        <p:sp>
          <p:nvSpPr>
            <p:cNvPr id="21" name="TextBox 20">
              <a:extLst>
                <a:ext uri="{FF2B5EF4-FFF2-40B4-BE49-F238E27FC236}">
                  <a16:creationId xmlns:a16="http://schemas.microsoft.com/office/drawing/2014/main" id="{70CDD265-B435-BD6D-C7D4-86E970A89BE0}"/>
                </a:ext>
              </a:extLst>
            </p:cNvPr>
            <p:cNvSpPr txBox="1"/>
            <p:nvPr/>
          </p:nvSpPr>
          <p:spPr>
            <a:xfrm>
              <a:off x="9476211" y="3741693"/>
              <a:ext cx="1263978" cy="276999"/>
            </a:xfrm>
            <a:prstGeom prst="rect">
              <a:avLst/>
            </a:prstGeom>
            <a:solidFill>
              <a:schemeClr val="bg1"/>
            </a:solidFill>
          </p:spPr>
          <p:txBody>
            <a:bodyPr wrap="square" rtlCol="0">
              <a:spAutoFit/>
            </a:bodyPr>
            <a:lstStyle/>
            <a:p>
              <a:r>
                <a:rPr lang="en-US" sz="1200" dirty="0"/>
                <a:t>C) SSS change</a:t>
              </a:r>
            </a:p>
          </p:txBody>
        </p:sp>
        <p:pic>
          <p:nvPicPr>
            <p:cNvPr id="23" name="Picture 22">
              <a:extLst>
                <a:ext uri="{FF2B5EF4-FFF2-40B4-BE49-F238E27FC236}">
                  <a16:creationId xmlns:a16="http://schemas.microsoft.com/office/drawing/2014/main" id="{4E0BFBE0-3759-D04B-44A0-E51A4A3B87A5}"/>
                </a:ext>
              </a:extLst>
            </p:cNvPr>
            <p:cNvPicPr>
              <a:picLocks noChangeAspect="1"/>
            </p:cNvPicPr>
            <p:nvPr/>
          </p:nvPicPr>
          <p:blipFill>
            <a:blip r:embed="rId3"/>
            <a:stretch>
              <a:fillRect/>
            </a:stretch>
          </p:blipFill>
          <p:spPr>
            <a:xfrm>
              <a:off x="7886725" y="5447175"/>
              <a:ext cx="2516581" cy="343601"/>
            </a:xfrm>
            <a:prstGeom prst="rect">
              <a:avLst/>
            </a:prstGeom>
          </p:spPr>
        </p:pic>
      </p:grpSp>
      <p:sp>
        <p:nvSpPr>
          <p:cNvPr id="24" name="TextBox 23">
            <a:extLst>
              <a:ext uri="{FF2B5EF4-FFF2-40B4-BE49-F238E27FC236}">
                <a16:creationId xmlns:a16="http://schemas.microsoft.com/office/drawing/2014/main" id="{86DE3B1E-5C06-6AAC-F658-2341133857B9}"/>
              </a:ext>
            </a:extLst>
          </p:cNvPr>
          <p:cNvSpPr txBox="1"/>
          <p:nvPr/>
        </p:nvSpPr>
        <p:spPr>
          <a:xfrm>
            <a:off x="6411514" y="5740781"/>
            <a:ext cx="5645802" cy="646331"/>
          </a:xfrm>
          <a:prstGeom prst="rect">
            <a:avLst/>
          </a:prstGeom>
          <a:noFill/>
        </p:spPr>
        <p:txBody>
          <a:bodyPr wrap="square" rtlCol="0">
            <a:spAutoFit/>
          </a:bodyPr>
          <a:lstStyle/>
          <a:p>
            <a:r>
              <a:rPr lang="en-US" sz="1200" b="1" dirty="0">
                <a:solidFill>
                  <a:schemeClr val="accent1">
                    <a:lumMod val="75000"/>
                  </a:schemeClr>
                </a:solidFill>
              </a:rPr>
              <a:t>(A) S</a:t>
            </a:r>
            <a:r>
              <a:rPr lang="en-US" sz="1200" b="1" dirty="0">
                <a:solidFill>
                  <a:schemeClr val="accent1">
                    <a:lumMod val="75000"/>
                  </a:schemeClr>
                </a:solidFill>
                <a:effectLst/>
              </a:rPr>
              <a:t>atellite image of Hurricane Sally approaching the coasts of Alabama. Spatial map of (B) SST and (C) SSS difference between 16 and 12 September from GHRSST and CCI v3.2.1 respectively. </a:t>
            </a:r>
            <a:endParaRPr lang="en-US" sz="1200" b="1" dirty="0">
              <a:solidFill>
                <a:schemeClr val="accent1">
                  <a:lumMod val="75000"/>
                </a:schemeClr>
              </a:solidFill>
            </a:endParaRPr>
          </a:p>
        </p:txBody>
      </p:sp>
      <p:grpSp>
        <p:nvGrpSpPr>
          <p:cNvPr id="26" name="Group 25">
            <a:extLst>
              <a:ext uri="{FF2B5EF4-FFF2-40B4-BE49-F238E27FC236}">
                <a16:creationId xmlns:a16="http://schemas.microsoft.com/office/drawing/2014/main" id="{89F19B29-CC13-31A5-497E-096C3A2640DB}"/>
              </a:ext>
            </a:extLst>
          </p:cNvPr>
          <p:cNvGrpSpPr/>
          <p:nvPr/>
        </p:nvGrpSpPr>
        <p:grpSpPr>
          <a:xfrm>
            <a:off x="7261337" y="743263"/>
            <a:ext cx="4168660" cy="2779106"/>
            <a:chOff x="7028727" y="722885"/>
            <a:chExt cx="4168660" cy="2779106"/>
          </a:xfrm>
        </p:grpSpPr>
        <p:pic>
          <p:nvPicPr>
            <p:cNvPr id="7" name="Picture 6" descr="A satellite image of a hurricane&#10;&#10;Description automatically generated with low confidence">
              <a:extLst>
                <a:ext uri="{FF2B5EF4-FFF2-40B4-BE49-F238E27FC236}">
                  <a16:creationId xmlns:a16="http://schemas.microsoft.com/office/drawing/2014/main" id="{C832B909-D7EA-5F1F-E3CE-175C3DE2659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28727" y="722885"/>
              <a:ext cx="4168660" cy="2779106"/>
            </a:xfrm>
            <a:prstGeom prst="rect">
              <a:avLst/>
            </a:prstGeom>
          </p:spPr>
        </p:pic>
        <p:sp>
          <p:nvSpPr>
            <p:cNvPr id="8" name="TextBox 7">
              <a:extLst>
                <a:ext uri="{FF2B5EF4-FFF2-40B4-BE49-F238E27FC236}">
                  <a16:creationId xmlns:a16="http://schemas.microsoft.com/office/drawing/2014/main" id="{6747D601-2DA2-9403-C174-E88172B6963A}"/>
                </a:ext>
              </a:extLst>
            </p:cNvPr>
            <p:cNvSpPr txBox="1"/>
            <p:nvPr/>
          </p:nvSpPr>
          <p:spPr>
            <a:xfrm>
              <a:off x="7120027" y="3164791"/>
              <a:ext cx="2217821" cy="276999"/>
            </a:xfrm>
            <a:prstGeom prst="rect">
              <a:avLst/>
            </a:prstGeom>
            <a:noFill/>
          </p:spPr>
          <p:txBody>
            <a:bodyPr wrap="square" rtlCol="0">
              <a:spAutoFit/>
            </a:bodyPr>
            <a:lstStyle/>
            <a:p>
              <a:r>
                <a:rPr lang="en-US" sz="1200" dirty="0">
                  <a:solidFill>
                    <a:schemeClr val="bg1"/>
                  </a:solidFill>
                </a:rPr>
                <a:t>Image credit : NOAA</a:t>
              </a:r>
            </a:p>
          </p:txBody>
        </p:sp>
        <p:sp>
          <p:nvSpPr>
            <p:cNvPr id="25" name="TextBox 24">
              <a:extLst>
                <a:ext uri="{FF2B5EF4-FFF2-40B4-BE49-F238E27FC236}">
                  <a16:creationId xmlns:a16="http://schemas.microsoft.com/office/drawing/2014/main" id="{F5715ACC-1DF7-4855-122F-9B169670B97D}"/>
                </a:ext>
              </a:extLst>
            </p:cNvPr>
            <p:cNvSpPr txBox="1"/>
            <p:nvPr/>
          </p:nvSpPr>
          <p:spPr>
            <a:xfrm>
              <a:off x="7120027" y="773675"/>
              <a:ext cx="609600" cy="276999"/>
            </a:xfrm>
            <a:prstGeom prst="rect">
              <a:avLst/>
            </a:prstGeom>
            <a:noFill/>
          </p:spPr>
          <p:txBody>
            <a:bodyPr wrap="square" rtlCol="0">
              <a:spAutoFit/>
            </a:bodyPr>
            <a:lstStyle/>
            <a:p>
              <a:r>
                <a:rPr lang="en-US" sz="1200" dirty="0">
                  <a:solidFill>
                    <a:schemeClr val="bg1"/>
                  </a:solidFill>
                </a:rPr>
                <a:t>A)</a:t>
              </a:r>
            </a:p>
          </p:txBody>
        </p:sp>
      </p:grpSp>
    </p:spTree>
    <p:extLst>
      <p:ext uri="{BB962C8B-B14F-4D97-AF65-F5344CB8AC3E}">
        <p14:creationId xmlns:p14="http://schemas.microsoft.com/office/powerpoint/2010/main" val="23449523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294</Words>
  <Application>Microsoft Macintosh PowerPoint</Application>
  <PresentationFormat>Widescreen</PresentationFormat>
  <Paragraphs>20</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MuseoSans</vt:lpstr>
      <vt:lpstr>Söhne</vt:lpstr>
      <vt:lpstr>Arial</vt:lpstr>
      <vt:lpstr>Calibri</vt:lpstr>
      <vt:lpstr>Calibri Light</vt:lpstr>
      <vt:lpstr>PT Sans</vt:lpstr>
      <vt:lpstr>Office Theme</vt:lpstr>
      <vt:lpstr>Intensification of Hurricane Sally over the Mississippi River Plume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Intensification of Hurricane Sally over the Mississippi River Plume</dc:title>
  <dc:creator>Baby John, Effy</dc:creator>
  <cp:lastModifiedBy>Leung, Lai-Yung (Ruby)</cp:lastModifiedBy>
  <cp:revision>2</cp:revision>
  <dcterms:created xsi:type="dcterms:W3CDTF">2023-08-21T17:57:58Z</dcterms:created>
  <dcterms:modified xsi:type="dcterms:W3CDTF">2023-09-04T17:31:38Z</dcterms:modified>
</cp:coreProperties>
</file>