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62"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F4612F-2647-342B-7DD2-3D4D6BB190CE}" name="Witt, Josh" initials="WJ" userId="S::joshua.witt@pnnl.gov::9b6e5dfd-274d-43f3-8b4c-71f412317157" providerId="AD"/>
  <p188:author id="{FE05DF3D-8B0A-DBEA-D7AE-11899C7EAD63}" name="Ziming Chen" initials="ZC" userId="8be93afb20e81383" providerId="Windows Live"/>
  <p188:author id="{DB5AD34E-5652-42CD-630E-89AC5A58264C}" name="Sen, Kacoli" initials="SK" userId="S::kacoli.sen@pnnl.gov::b06ef3b8-9684-4d79-871b-2ad1237d05b5" providerId="AD"/>
  <p188:author id="{3CCD125E-CC7B-203E-39C8-6398A13779AA}" name="Himes, Catherine L" initials="HCL" userId="S::catherine.himes@pnnl.gov::3188da6f-cffb-4e9b-aed8-fac80e95ab34" providerId="AD"/>
  <p188:author id="{5E5B1A60-6A0E-C4C7-A44B-AAE154336DFF}" name="Brettman, Allan E" initials="AB" userId="S::allan.brettman@pnnl.gov::da25bcae-0f5e-4d73-ba0d-80097dd92b7e" providerId="AD"/>
  <p188:author id="{42E69485-AD14-67DF-9366-22054F3563E5}" name="Leung, Lai-Yung (Ruby)" initials="" userId="S::Ruby.Leung@pnnl.gov::8890b783-e14a-47e3-a682-fbb67b692eba" providerId="AD"/>
  <p188:author id="{57A372C0-3CD4-6E2F-9D41-855A7AF4ED4C}" name="Lu, Jian" initials="LJ" userId="S::jian.lu@pnnl.gov::75df6064-850b-4ce3-9abe-279fffd5fc07" providerId="AD"/>
  <p188:author id="{E4A817FE-0D36-9D2B-47CC-3DE5B2BBAFC9}" name="Witt, Josh" initials="WJ" userId="S::josh.witt@pnnl.gov::9b6e5dfd-274d-43f3-8b4c-71f4123171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7"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18"/>
    <p:restoredTop sz="94490"/>
  </p:normalViewPr>
  <p:slideViewPr>
    <p:cSldViewPr snapToGrid="0">
      <p:cViewPr varScale="1">
        <p:scale>
          <a:sx n="121" d="100"/>
          <a:sy n="121" d="100"/>
        </p:scale>
        <p:origin x="98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ung, Lai-Yung (Ruby)" userId="8890b783-e14a-47e3-a682-fbb67b692eba" providerId="ADAL" clId="{1A596545-DCC5-4A4D-B3B6-D4670E329D69}"/>
    <pc:docChg chg="modSld">
      <pc:chgData name="Leung, Lai-Yung (Ruby)" userId="8890b783-e14a-47e3-a682-fbb67b692eba" providerId="ADAL" clId="{1A596545-DCC5-4A4D-B3B6-D4670E329D69}" dt="2024-08-29T02:21:34.574" v="2" actId="255"/>
      <pc:docMkLst>
        <pc:docMk/>
      </pc:docMkLst>
      <pc:sldChg chg="modSp mod">
        <pc:chgData name="Leung, Lai-Yung (Ruby)" userId="8890b783-e14a-47e3-a682-fbb67b692eba" providerId="ADAL" clId="{1A596545-DCC5-4A4D-B3B6-D4670E329D69}" dt="2024-08-29T02:21:34.574" v="2" actId="255"/>
        <pc:sldMkLst>
          <pc:docMk/>
          <pc:sldMk cId="2411830885" sldId="262"/>
        </pc:sldMkLst>
        <pc:spChg chg="mod">
          <ac:chgData name="Leung, Lai-Yung (Ruby)" userId="8890b783-e14a-47e3-a682-fbb67b692eba" providerId="ADAL" clId="{1A596545-DCC5-4A4D-B3B6-D4670E329D69}" dt="2024-08-29T02:21:34.574" v="2" actId="255"/>
          <ac:spMkLst>
            <pc:docMk/>
            <pc:sldMk cId="2411830885" sldId="262"/>
            <ac:spMk id="30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8/28/24</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30882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8/28/24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8/28/24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8/28/24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8/28/24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8/28/24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8/28/24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8/28/24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8/28/24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8/28/24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8/28/24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8/28/24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8/28/24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doi.org/10.1175/JCLI-D-23-044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B3A7AD-D925-92BC-8A77-8C3E6774F44C}"/>
              </a:ext>
            </a:extLst>
          </p:cNvPr>
          <p:cNvPicPr>
            <a:picLocks noChangeAspect="1"/>
          </p:cNvPicPr>
          <p:nvPr/>
        </p:nvPicPr>
        <p:blipFill>
          <a:blip r:embed="rId3"/>
          <a:stretch>
            <a:fillRect/>
          </a:stretch>
        </p:blipFill>
        <p:spPr>
          <a:xfrm>
            <a:off x="5990888" y="554762"/>
            <a:ext cx="4183122" cy="4250484"/>
          </a:xfrm>
          <a:prstGeom prst="rect">
            <a:avLst/>
          </a:prstGeom>
        </p:spPr>
      </p:pic>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6" name="Rectangle 5"/>
          <p:cNvSpPr>
            <a:spLocks noChangeArrowheads="1"/>
          </p:cNvSpPr>
          <p:nvPr/>
        </p:nvSpPr>
        <p:spPr bwMode="auto">
          <a:xfrm>
            <a:off x="0" y="128826"/>
            <a:ext cx="12191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000" b="1" dirty="0">
                <a:solidFill>
                  <a:srgbClr val="000000"/>
                </a:solidFill>
                <a:latin typeface="Arial" panose="020B0604020202020204" pitchFamily="34" charset="0"/>
              </a:rPr>
              <a:t>Examining How Energy Transport Affects Global Monsoons in Climate Models</a:t>
            </a:r>
          </a:p>
        </p:txBody>
      </p:sp>
      <p:sp>
        <p:nvSpPr>
          <p:cNvPr id="3077" name="Text Box 6"/>
          <p:cNvSpPr txBox="1">
            <a:spLocks noChangeArrowheads="1"/>
          </p:cNvSpPr>
          <p:nvPr/>
        </p:nvSpPr>
        <p:spPr bwMode="auto">
          <a:xfrm>
            <a:off x="5486395" y="6294560"/>
            <a:ext cx="6428014" cy="5539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1000" dirty="0">
                <a:solidFill>
                  <a:srgbClr val="000000"/>
                </a:solidFill>
                <a:latin typeface="Arial" panose="020B0604020202020204" pitchFamily="34" charset="0"/>
                <a:ea typeface="Times New Roman" panose="02020603050405020304" pitchFamily="18" charset="0"/>
              </a:rPr>
              <a:t>Chen Z., T. Zhou, X. Chen, L. Zhang, Y. Qian, Z. Wang, L. He &amp; L. R. Leung Understanding the biases in global monsoon simulations from the perspective of atmospheric energy transport. J. Climate, (2024). </a:t>
            </a:r>
            <a:r>
              <a:rPr lang="en-US" sz="1000" b="1" i="0" u="none" strike="noStrike" dirty="0">
                <a:solidFill>
                  <a:srgbClr val="333333"/>
                </a:solidFill>
                <a:effectLst/>
                <a:latin typeface="Arial" panose="020B0604020202020204" pitchFamily="34" charset="0"/>
              </a:rPr>
              <a:t>37</a:t>
            </a:r>
            <a:r>
              <a:rPr lang="en-US" sz="1000" b="0" i="0" u="none" strike="noStrike" dirty="0">
                <a:solidFill>
                  <a:srgbClr val="333333"/>
                </a:solidFill>
                <a:effectLst/>
                <a:highlight>
                  <a:srgbClr val="EDF0F2"/>
                </a:highlight>
                <a:latin typeface="Arial" panose="020B0604020202020204" pitchFamily="34" charset="0"/>
              </a:rPr>
              <a:t>, 4647–4666, </a:t>
            </a:r>
            <a:r>
              <a:rPr lang="en-US" sz="1000" b="0" i="0" dirty="0">
                <a:effectLst/>
                <a:latin typeface="Arial" panose="020B0604020202020204" pitchFamily="34" charset="0"/>
                <a:hlinkClick r:id="rId4"/>
              </a:rPr>
              <a:t>https://doi.org/10.1175/JCLI-D-23-0444.1</a:t>
            </a:r>
            <a:r>
              <a:rPr lang="en-US" sz="1000" b="0" i="0" u="none" strike="noStrike" dirty="0">
                <a:solidFill>
                  <a:srgbClr val="333333"/>
                </a:solidFill>
                <a:effectLst/>
                <a:highlight>
                  <a:srgbClr val="EDF0F2"/>
                </a:highlight>
                <a:latin typeface="Arial" panose="020B0604020202020204" pitchFamily="34" charset="0"/>
              </a:rPr>
              <a:t>.</a:t>
            </a:r>
            <a:endParaRPr lang="fr-FR" altLang="en-US" sz="1000" dirty="0">
              <a:latin typeface="Arial" panose="020B0604020202020204" pitchFamily="34" charset="0"/>
            </a:endParaRPr>
          </a:p>
        </p:txBody>
      </p:sp>
      <p:sp>
        <p:nvSpPr>
          <p:cNvPr id="3078" name="TextBox 9"/>
          <p:cNvSpPr txBox="1">
            <a:spLocks noChangeArrowheads="1"/>
          </p:cNvSpPr>
          <p:nvPr/>
        </p:nvSpPr>
        <p:spPr bwMode="auto">
          <a:xfrm>
            <a:off x="5486395" y="4808387"/>
            <a:ext cx="6428014" cy="127727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sz="1100" b="1" dirty="0">
                <a:solidFill>
                  <a:srgbClr val="0000FF"/>
                </a:solidFill>
                <a:effectLst/>
                <a:latin typeface="Arial" panose="020B0604020202020204" pitchFamily="34" charset="0"/>
              </a:rPr>
              <a:t>Local summer precipitation in </a:t>
            </a:r>
            <a:r>
              <a:rPr lang="en-US" sz="1100" b="1" dirty="0">
                <a:solidFill>
                  <a:srgbClr val="0000FF"/>
                </a:solidFill>
                <a:latin typeface="Arial" panose="020B0604020202020204" pitchFamily="34" charset="0"/>
              </a:rPr>
              <a:t>both</a:t>
            </a:r>
            <a:r>
              <a:rPr lang="en-US" sz="1100" b="1" dirty="0">
                <a:solidFill>
                  <a:srgbClr val="0000FF"/>
                </a:solidFill>
                <a:effectLst/>
                <a:latin typeface="Arial" panose="020B0604020202020204" pitchFamily="34" charset="0"/>
              </a:rPr>
              <a:t> NH and SH monsoon regions is closely linked to IET. During a boreal summer, a pronounced interhemispheric thermal contrast fosters stronger southward (northward) MSE transport in the upper (lower) level, leading to more vigorous monsoon circulation and increased precipitation in the NH. Conversely, during the austral summer, similar processes enhance monsoon activity in the SH. IET is primarily driven by interhemispheric differences in net energy flux into the atmosphere, which are associated with </a:t>
            </a:r>
            <a:r>
              <a:rPr lang="en-US" sz="1100" b="1" dirty="0">
                <a:solidFill>
                  <a:srgbClr val="0000FF"/>
                </a:solidFill>
                <a:latin typeface="Arial" panose="020B0604020202020204" pitchFamily="34" charset="0"/>
              </a:rPr>
              <a:t>top-of-atmosphere</a:t>
            </a:r>
            <a:r>
              <a:rPr lang="en-US" sz="1100" b="1" dirty="0">
                <a:solidFill>
                  <a:srgbClr val="0000FF"/>
                </a:solidFill>
                <a:effectLst/>
                <a:latin typeface="Arial" panose="020B0604020202020204" pitchFamily="34" charset="0"/>
              </a:rPr>
              <a:t> downward longwave flux and surface upward LW flux.</a:t>
            </a:r>
          </a:p>
        </p:txBody>
      </p:sp>
      <p:sp>
        <p:nvSpPr>
          <p:cNvPr id="5" name="TextBox 4">
            <a:extLst>
              <a:ext uri="{FF2B5EF4-FFF2-40B4-BE49-F238E27FC236}">
                <a16:creationId xmlns:a16="http://schemas.microsoft.com/office/drawing/2014/main" id="{AE598096-9C27-EEBC-15A9-BB15F95BF1DE}"/>
              </a:ext>
            </a:extLst>
          </p:cNvPr>
          <p:cNvSpPr txBox="1"/>
          <p:nvPr/>
        </p:nvSpPr>
        <p:spPr>
          <a:xfrm>
            <a:off x="10183004" y="3660633"/>
            <a:ext cx="1735730" cy="900246"/>
          </a:xfrm>
          <a:prstGeom prst="rect">
            <a:avLst/>
          </a:prstGeom>
          <a:noFill/>
          <a:ln>
            <a:noFill/>
          </a:ln>
        </p:spPr>
        <p:txBody>
          <a:bodyPr wrap="square" rtlCol="0">
            <a:spAutoFit/>
          </a:bodyPr>
          <a:lstStyle/>
          <a:p>
            <a:r>
              <a:rPr lang="en-US" sz="1050" dirty="0"/>
              <a:t>MSE: Moist Static Energy</a:t>
            </a:r>
          </a:p>
          <a:p>
            <a:r>
              <a:rPr lang="en-US" sz="1050" dirty="0"/>
              <a:t>NH: Northern Hemisphere</a:t>
            </a:r>
          </a:p>
          <a:p>
            <a:r>
              <a:rPr lang="en-US" sz="1050" dirty="0"/>
              <a:t>SH: Southern Hemisphere</a:t>
            </a:r>
          </a:p>
          <a:p>
            <a:r>
              <a:rPr lang="en-US" sz="1050" dirty="0"/>
              <a:t>TOA: top-of-the-atmosphere</a:t>
            </a:r>
          </a:p>
          <a:p>
            <a:r>
              <a:rPr lang="en-US" sz="1050" dirty="0"/>
              <a:t>LW: longwave radiative flux</a:t>
            </a:r>
          </a:p>
        </p:txBody>
      </p:sp>
      <p:grpSp>
        <p:nvGrpSpPr>
          <p:cNvPr id="2" name="Group 1">
            <a:extLst>
              <a:ext uri="{FF2B5EF4-FFF2-40B4-BE49-F238E27FC236}">
                <a16:creationId xmlns:a16="http://schemas.microsoft.com/office/drawing/2014/main" id="{277E6A8C-3221-39BD-D48C-74BF537AFC74}"/>
              </a:ext>
            </a:extLst>
          </p:cNvPr>
          <p:cNvGrpSpPr/>
          <p:nvPr/>
        </p:nvGrpSpPr>
        <p:grpSpPr>
          <a:xfrm>
            <a:off x="-52540" y="504496"/>
            <a:ext cx="5696584" cy="6215745"/>
            <a:chOff x="-63055" y="609596"/>
            <a:chExt cx="5696584" cy="6215745"/>
          </a:xfrm>
        </p:grpSpPr>
        <mc:AlternateContent xmlns:mc="http://schemas.openxmlformats.org/markup-compatibility/2006" xmlns:a14="http://schemas.microsoft.com/office/drawing/2010/main">
          <mc:Choice Requires="a14">
            <p:sp>
              <p:nvSpPr>
                <p:cNvPr id="3075" name="Rectangle 4"/>
                <p:cNvSpPr>
                  <a:spLocks noChangeArrowheads="1"/>
                </p:cNvSpPr>
                <p:nvPr/>
              </p:nvSpPr>
              <p:spPr bwMode="auto">
                <a:xfrm>
                  <a:off x="152400" y="609596"/>
                  <a:ext cx="5181600" cy="62157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latin typeface="+mj-lt"/>
                    </a:rPr>
                    <a:t>Objective</a:t>
                  </a:r>
                </a:p>
                <a:p>
                  <a:pPr marL="285750" indent="-285750" algn="just">
                    <a:spcBef>
                      <a:spcPct val="15000"/>
                    </a:spcBef>
                    <a:buFont typeface="Arial" pitchFamily="34" charset="0"/>
                    <a:buChar char="●"/>
                    <a:defRPr/>
                  </a:pPr>
                  <a:r>
                    <a:rPr lang="en-US" sz="1400" dirty="0">
                      <a:latin typeface="+mj-lt"/>
                    </a:rPr>
                    <a:t>Develop a diagnostic framework to understand cause of biases in global monsoon (GM) simulations through the lens of interhemispheric energy transport (IET).</a:t>
                  </a:r>
                  <a:endParaRPr lang="en-US" sz="1100" b="1" dirty="0">
                    <a:latin typeface="+mj-lt"/>
                  </a:endParaRPr>
                </a:p>
                <a:p>
                  <a:pPr marL="231775" indent="-231775" algn="ctr">
                    <a:spcBef>
                      <a:spcPct val="15000"/>
                    </a:spcBef>
                    <a:defRPr/>
                  </a:pPr>
                  <a:r>
                    <a:rPr lang="en-US" sz="1400" b="1" dirty="0">
                      <a:latin typeface="+mj-lt"/>
                    </a:rPr>
                    <a:t>Approach</a:t>
                  </a:r>
                </a:p>
                <a:p>
                  <a:pPr marL="285750" indent="-285750" algn="just">
                    <a:spcBef>
                      <a:spcPct val="15000"/>
                    </a:spcBef>
                    <a:buFont typeface="Arial" pitchFamily="34" charset="0"/>
                    <a:buChar char="●"/>
                    <a:defRPr/>
                  </a:pPr>
                  <a:r>
                    <a:rPr lang="en-US" sz="1400" dirty="0">
                      <a:latin typeface="+mj-lt"/>
                    </a:rPr>
                    <a:t>Utilize atmospheric energy balance equation to establish an IET framework, analyzing fundamental processes of IET and its impact on GM simulations:</a:t>
                  </a:r>
                </a:p>
                <a:p>
                  <a:pPr marL="1200150" lvl="2" indent="-285750" algn="just">
                    <a:lnSpc>
                      <a:spcPct val="150000"/>
                    </a:lnSpc>
                    <a:spcBef>
                      <a:spcPct val="15000"/>
                    </a:spcBef>
                    <a:buFont typeface="Arial" pitchFamily="34" charset="0"/>
                    <a:buChar char="●"/>
                    <a:defRPr/>
                  </a:pPr>
                  <a14:m>
                    <m:oMath xmlns:m="http://schemas.openxmlformats.org/officeDocument/2006/math">
                      <m:r>
                        <a:rPr lang="en-US" sz="1400" b="0" i="1" smtClean="0">
                          <a:latin typeface="Cambria Math" panose="02040503050406030204" pitchFamily="18" charset="0"/>
                        </a:rPr>
                        <m:t>𝐴𝐸𝑇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0</m:t>
                          </m:r>
                        </m:e>
                      </m:d>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𝐹</m:t>
                          </m:r>
                        </m:e>
                        <m:sub>
                          <m:r>
                            <a:rPr lang="en-US" sz="1400" b="0" i="1" smtClean="0">
                              <a:latin typeface="Cambria Math" panose="02040503050406030204" pitchFamily="18" charset="0"/>
                            </a:rPr>
                            <m:t>𝑛𝑒𝑡</m:t>
                          </m:r>
                          <m:r>
                            <a:rPr lang="en-US" sz="1400" b="0" i="1" smtClean="0">
                              <a:latin typeface="Cambria Math" panose="02040503050406030204" pitchFamily="18" charset="0"/>
                            </a:rPr>
                            <m:t>,</m:t>
                          </m:r>
                          <m:r>
                            <a:rPr lang="en-US" sz="1400" b="0" i="1" smtClean="0">
                              <a:latin typeface="Cambria Math" panose="02040503050406030204" pitchFamily="18" charset="0"/>
                            </a:rPr>
                            <m:t>𝐼𝑇𝐶</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m:t>
                              </m:r>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h</m:t>
                                  </m:r>
                                </m:e>
                              </m:d>
                            </m:num>
                            <m:den>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𝑡</m:t>
                              </m:r>
                            </m:den>
                          </m:f>
                        </m:e>
                        <m:sub>
                          <m:r>
                            <a:rPr lang="en-US" sz="1400" b="0" i="1" smtClean="0">
                              <a:latin typeface="Cambria Math" panose="02040503050406030204" pitchFamily="18" charset="0"/>
                              <a:ea typeface="Cambria Math" panose="02040503050406030204" pitchFamily="18" charset="0"/>
                            </a:rPr>
                            <m:t>𝐼𝑇𝐶</m:t>
                          </m:r>
                        </m:sub>
                      </m:sSub>
                    </m:oMath>
                  </a14:m>
                  <a:endParaRPr lang="en-US" sz="1400" dirty="0">
                    <a:latin typeface="+mj-lt"/>
                  </a:endParaRPr>
                </a:p>
                <a:p>
                  <a:pPr marL="742950" lvl="1" indent="-285750" algn="just">
                    <a:spcBef>
                      <a:spcPct val="15000"/>
                    </a:spcBef>
                    <a:buFont typeface="Arial" pitchFamily="34" charset="0"/>
                    <a:buChar char="●"/>
                    <a:defRPr/>
                  </a:pPr>
                  <a:endParaRPr lang="en-US" sz="1400" dirty="0">
                    <a:latin typeface="+mj-lt"/>
                  </a:endParaRPr>
                </a:p>
                <a:p>
                  <a:pPr algn="just">
                    <a:spcBef>
                      <a:spcPct val="15000"/>
                    </a:spcBef>
                    <a:defRPr/>
                  </a:pPr>
                  <a:endParaRPr lang="en-US" sz="800" dirty="0">
                    <a:latin typeface="+mj-lt"/>
                  </a:endParaRPr>
                </a:p>
                <a:p>
                  <a:pPr marL="285750" indent="-285750" algn="just">
                    <a:spcBef>
                      <a:spcPct val="15000"/>
                    </a:spcBef>
                    <a:buFont typeface="Arial" pitchFamily="34" charset="0"/>
                    <a:buChar char="●"/>
                    <a:defRPr/>
                  </a:pPr>
                  <a:endParaRPr lang="en-US" sz="800" dirty="0">
                    <a:latin typeface="+mj-lt"/>
                  </a:endParaRPr>
                </a:p>
                <a:p>
                  <a:pPr marL="285750" indent="-285750" algn="just">
                    <a:spcBef>
                      <a:spcPct val="15000"/>
                    </a:spcBef>
                    <a:buFont typeface="Arial" pitchFamily="34" charset="0"/>
                    <a:buChar char="●"/>
                    <a:defRPr/>
                  </a:pPr>
                  <a:endParaRPr lang="en-US" sz="800" dirty="0">
                    <a:latin typeface="+mj-lt"/>
                  </a:endParaRPr>
                </a:p>
                <a:p>
                  <a:pPr marL="285750" indent="-285750" algn="just">
                    <a:spcBef>
                      <a:spcPct val="15000"/>
                    </a:spcBef>
                    <a:buFont typeface="Arial" pitchFamily="34" charset="0"/>
                    <a:buChar char="●"/>
                    <a:defRPr/>
                  </a:pPr>
                  <a:endParaRPr lang="en-US" sz="800" dirty="0">
                    <a:latin typeface="+mj-lt"/>
                  </a:endParaRPr>
                </a:p>
                <a:p>
                  <a:pPr marL="285750" indent="-285750" algn="just">
                    <a:spcBef>
                      <a:spcPct val="15000"/>
                    </a:spcBef>
                    <a:buFont typeface="Arial" pitchFamily="34" charset="0"/>
                    <a:buChar char="●"/>
                    <a:defRPr/>
                  </a:pPr>
                  <a:endParaRPr lang="en-US" sz="800" dirty="0">
                    <a:latin typeface="+mj-lt"/>
                  </a:endParaRPr>
                </a:p>
                <a:p>
                  <a:pPr algn="ctr" eaLnBrk="1" hangingPunct="1">
                    <a:spcBef>
                      <a:spcPct val="15000"/>
                    </a:spcBef>
                    <a:buFontTx/>
                    <a:buNone/>
                  </a:pPr>
                  <a:r>
                    <a:rPr lang="en-US" altLang="en-US" sz="1400" b="1" dirty="0">
                      <a:latin typeface="+mj-lt"/>
                    </a:rPr>
                    <a:t>Impact</a:t>
                  </a:r>
                </a:p>
                <a:p>
                  <a:pPr marL="283464" indent="-283464" algn="just">
                    <a:spcBef>
                      <a:spcPct val="15000"/>
                    </a:spcBef>
                    <a:buFont typeface="Arial" panose="020B0604020202020204" pitchFamily="34" charset="0"/>
                    <a:buChar char="●"/>
                  </a:pPr>
                  <a:r>
                    <a:rPr lang="en-US" altLang="en-US" sz="1400" dirty="0">
                      <a:latin typeface="+mj-lt"/>
                    </a:rPr>
                    <a:t>Dry biases in the Northern Hemisphere (NH) summer monsoon precipitation in the Coupled Model Intercomparison Project (CMIP) are reduced by ~11% in CMIP6.</a:t>
                  </a:r>
                </a:p>
                <a:p>
                  <a:pPr marL="283464" indent="-283464" algn="just">
                    <a:spcBef>
                      <a:spcPct val="15000"/>
                    </a:spcBef>
                    <a:buFont typeface="Arial" panose="020B0604020202020204" pitchFamily="34" charset="0"/>
                    <a:buChar char="●"/>
                  </a:pPr>
                  <a:r>
                    <a:rPr lang="en-US" altLang="en-US" sz="1400" dirty="0">
                      <a:latin typeface="+mj-lt"/>
                    </a:rPr>
                    <a:t>Enhanced simulations of NH summer monsoon in CMIP6 are attributed to reduced negative biases in simulating downward surface longwave radiation and northern energy transport, but there is a persistent wet bias in the SH summer monsoon precipitation across the CMIP6 models. </a:t>
                  </a:r>
                </a:p>
                <a:p>
                  <a:pPr marL="283464" indent="-283464" algn="just">
                    <a:spcBef>
                      <a:spcPct val="15000"/>
                    </a:spcBef>
                    <a:buFont typeface="Arial" panose="020B0604020202020204" pitchFamily="34" charset="0"/>
                    <a:buChar char="●"/>
                  </a:pPr>
                  <a:r>
                    <a:rPr lang="en-US" altLang="en-US" sz="1400" dirty="0">
                      <a:latin typeface="+mj-lt"/>
                    </a:rPr>
                    <a:t>By demonstrating the connections between model biases in the monsoon and energy transport, this study shows that reasonably reproducing the meridional global atmospheric energy transportation is necessary for skillful GM simulation.</a:t>
                  </a:r>
                </a:p>
              </p:txBody>
            </p:sp>
          </mc:Choice>
          <mc:Fallback xmlns="">
            <p:sp>
              <p:nvSpPr>
                <p:cNvPr id="3075" name="Rectangle 4"/>
                <p:cNvSpPr>
                  <a:spLocks noRot="1" noChangeAspect="1" noMove="1" noResize="1" noEditPoints="1" noAdjustHandles="1" noChangeArrowheads="1" noChangeShapeType="1" noTextEdit="1"/>
                </p:cNvSpPr>
                <p:nvPr/>
              </p:nvSpPr>
              <p:spPr bwMode="auto">
                <a:xfrm>
                  <a:off x="152400" y="609596"/>
                  <a:ext cx="5181600" cy="6215745"/>
                </a:xfrm>
                <a:prstGeom prst="rect">
                  <a:avLst/>
                </a:prstGeom>
                <a:blipFill>
                  <a:blip r:embed="rId5"/>
                  <a:stretch>
                    <a:fillRect t="-204" r="-489" b="-26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TextBox 5">
              <a:extLst>
                <a:ext uri="{FF2B5EF4-FFF2-40B4-BE49-F238E27FC236}">
                  <a16:creationId xmlns:a16="http://schemas.microsoft.com/office/drawing/2014/main" id="{2323FA5A-C484-5F00-8329-664E3B3783F1}"/>
                </a:ext>
              </a:extLst>
            </p:cNvPr>
            <p:cNvSpPr txBox="1"/>
            <p:nvPr/>
          </p:nvSpPr>
          <p:spPr>
            <a:xfrm>
              <a:off x="-63055" y="3409939"/>
              <a:ext cx="2116285" cy="261610"/>
            </a:xfrm>
            <a:prstGeom prst="rect">
              <a:avLst/>
            </a:prstGeom>
            <a:noFill/>
          </p:spPr>
          <p:txBody>
            <a:bodyPr wrap="none" rtlCol="0">
              <a:spAutoFit/>
            </a:bodyPr>
            <a:lstStyle/>
            <a:p>
              <a:r>
                <a:rPr lang="en-US" sz="1100" dirty="0"/>
                <a:t>Cross-equatorial energy transport</a:t>
              </a:r>
            </a:p>
          </p:txBody>
        </p:sp>
        <p:cxnSp>
          <p:nvCxnSpPr>
            <p:cNvPr id="10" name="Straight Arrow Connector 9">
              <a:extLst>
                <a:ext uri="{FF2B5EF4-FFF2-40B4-BE49-F238E27FC236}">
                  <a16:creationId xmlns:a16="http://schemas.microsoft.com/office/drawing/2014/main" id="{F0467FF9-56A4-86BD-06AF-8B4EBE35B1C9}"/>
                </a:ext>
              </a:extLst>
            </p:cNvPr>
            <p:cNvCxnSpPr>
              <a:endCxn id="6" idx="0"/>
            </p:cNvCxnSpPr>
            <p:nvPr/>
          </p:nvCxnSpPr>
          <p:spPr>
            <a:xfrm flipH="1">
              <a:off x="995088" y="3234513"/>
              <a:ext cx="693871" cy="1754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62EA29-BE28-BDC7-104B-B4A39EDE648C}"/>
                </a:ext>
              </a:extLst>
            </p:cNvPr>
            <p:cNvCxnSpPr>
              <a:cxnSpLocks/>
            </p:cNvCxnSpPr>
            <p:nvPr/>
          </p:nvCxnSpPr>
          <p:spPr>
            <a:xfrm>
              <a:off x="2498781" y="3266507"/>
              <a:ext cx="0" cy="5164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CFF305F-F01C-0D2E-623D-74021657C302}"/>
                </a:ext>
              </a:extLst>
            </p:cNvPr>
            <p:cNvSpPr txBox="1"/>
            <p:nvPr/>
          </p:nvSpPr>
          <p:spPr>
            <a:xfrm>
              <a:off x="679860" y="3782987"/>
              <a:ext cx="3643946" cy="261610"/>
            </a:xfrm>
            <a:prstGeom prst="rect">
              <a:avLst/>
            </a:prstGeom>
            <a:noFill/>
          </p:spPr>
          <p:txBody>
            <a:bodyPr wrap="none" rtlCol="0">
              <a:spAutoFit/>
            </a:bodyPr>
            <a:lstStyle/>
            <a:p>
              <a:r>
                <a:rPr lang="en-US" sz="1100" dirty="0"/>
                <a:t>Interhemispheric contrast of net energy flux into the column</a:t>
              </a:r>
            </a:p>
          </p:txBody>
        </p:sp>
        <p:cxnSp>
          <p:nvCxnSpPr>
            <p:cNvPr id="15" name="Straight Arrow Connector 14">
              <a:extLst>
                <a:ext uri="{FF2B5EF4-FFF2-40B4-BE49-F238E27FC236}">
                  <a16:creationId xmlns:a16="http://schemas.microsoft.com/office/drawing/2014/main" id="{D0C61C82-9499-F0B5-B215-9972C8EE2EBA}"/>
                </a:ext>
              </a:extLst>
            </p:cNvPr>
            <p:cNvCxnSpPr>
              <a:cxnSpLocks/>
            </p:cNvCxnSpPr>
            <p:nvPr/>
          </p:nvCxnSpPr>
          <p:spPr>
            <a:xfrm>
              <a:off x="3272815" y="3308266"/>
              <a:ext cx="359827" cy="1501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8E1307C-3A53-06CE-5244-8775FE605478}"/>
                </a:ext>
              </a:extLst>
            </p:cNvPr>
            <p:cNvSpPr txBox="1"/>
            <p:nvPr/>
          </p:nvSpPr>
          <p:spPr>
            <a:xfrm>
              <a:off x="3588720" y="3378409"/>
              <a:ext cx="2044809" cy="430887"/>
            </a:xfrm>
            <a:prstGeom prst="rect">
              <a:avLst/>
            </a:prstGeom>
            <a:noFill/>
          </p:spPr>
          <p:txBody>
            <a:bodyPr wrap="square" rtlCol="0">
              <a:spAutoFit/>
            </a:bodyPr>
            <a:lstStyle/>
            <a:p>
              <a:r>
                <a:rPr lang="en-US" sz="1100" dirty="0"/>
                <a:t>Interhemispheric contrast of time partial derivative of MSE</a:t>
              </a:r>
            </a:p>
          </p:txBody>
        </p:sp>
      </p:grpSp>
    </p:spTree>
    <p:extLst>
      <p:ext uri="{BB962C8B-B14F-4D97-AF65-F5344CB8AC3E}">
        <p14:creationId xmlns:p14="http://schemas.microsoft.com/office/powerpoint/2010/main" val="2411830885"/>
      </p:ext>
    </p:extLst>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e300c8b-3036-49a2-80fa-2319748f3f6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F268ED6B3C364FAC703FF960F7A610" ma:contentTypeVersion="15" ma:contentTypeDescription="Create a new document." ma:contentTypeScope="" ma:versionID="ff5ed14ec3d4418ebaf9ec6215f35a1a">
  <xsd:schema xmlns:xsd="http://www.w3.org/2001/XMLSchema" xmlns:xs="http://www.w3.org/2001/XMLSchema" xmlns:p="http://schemas.microsoft.com/office/2006/metadata/properties" xmlns:ns3="5e300c8b-3036-49a2-80fa-2319748f3f6d" xmlns:ns4="17ba6337-7066-467a-94f6-945ab4d0f378" targetNamespace="http://schemas.microsoft.com/office/2006/metadata/properties" ma:root="true" ma:fieldsID="99ba731044f40d4233beba1744230a5f" ns3:_="" ns4:_="">
    <xsd:import namespace="5e300c8b-3036-49a2-80fa-2319748f3f6d"/>
    <xsd:import namespace="17ba6337-7066-467a-94f6-945ab4d0f3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00c8b-3036-49a2-80fa-2319748f3f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ba6337-7066-467a-94f6-945ab4d0f37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74935E-4390-47DD-99CE-60A5373B7B50}">
  <ds:schemaRefs>
    <ds:schemaRef ds:uri="http://schemas.microsoft.com/sharepoint/v3/contenttype/forms"/>
  </ds:schemaRefs>
</ds:datastoreItem>
</file>

<file path=customXml/itemProps2.xml><?xml version="1.0" encoding="utf-8"?>
<ds:datastoreItem xmlns:ds="http://schemas.openxmlformats.org/officeDocument/2006/customXml" ds:itemID="{8A57D9F0-2B85-430B-8843-0027C0E6F07C}">
  <ds:schemaRefs>
    <ds:schemaRef ds:uri="http://schemas.microsoft.com/office/infopath/2007/PartnerControls"/>
    <ds:schemaRef ds:uri="http://schemas.openxmlformats.org/package/2006/metadata/core-properties"/>
    <ds:schemaRef ds:uri="http://www.w3.org/XML/1998/namespace"/>
    <ds:schemaRef ds:uri="5e300c8b-3036-49a2-80fa-2319748f3f6d"/>
    <ds:schemaRef ds:uri="17ba6337-7066-467a-94f6-945ab4d0f378"/>
    <ds:schemaRef ds:uri="http://schemas.microsoft.com/office/2006/documentManagement/types"/>
    <ds:schemaRef ds:uri="http://purl.org/dc/dcmitype/"/>
    <ds:schemaRef ds:uri="http://purl.org/dc/elements/1.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64A4B43-F55B-4DD7-B38F-AD3349387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300c8b-3036-49a2-80fa-2319748f3f6d"/>
    <ds:schemaRef ds:uri="17ba6337-7066-467a-94f6-945ab4d0f3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2249</TotalTime>
  <Words>384</Words>
  <Application>Microsoft Macintosh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 Math</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L;Editor</dc:creator>
  <cp:lastModifiedBy>ruby.leung@pnnl.gov</cp:lastModifiedBy>
  <cp:revision>150</cp:revision>
  <cp:lastPrinted>2011-05-11T17:30:12Z</cp:lastPrinted>
  <dcterms:created xsi:type="dcterms:W3CDTF">2017-11-02T21:19:41Z</dcterms:created>
  <dcterms:modified xsi:type="dcterms:W3CDTF">2024-08-29T02:21:39Z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0x0101002DF268ED6B3C364FAC703FF960F7A610</vt:lpwstr>
  </property>
  <property fmtid="{D5CDD505-2E9C-101B-9397-08002B2CF9AE}" pid="4" name="Order">
    <vt:r8>3400</vt:r8>
  </property>
</Properties>
</file>