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/>
    <p:restoredTop sz="96654"/>
  </p:normalViewPr>
  <p:slideViewPr>
    <p:cSldViewPr snapToGrid="0" snapToObjects="1" showGuides="1">
      <p:cViewPr>
        <p:scale>
          <a:sx n="125" d="100"/>
          <a:sy n="125" d="100"/>
        </p:scale>
        <p:origin x="54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4BB6-BB3D-434F-9913-DBF6AF246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335DB-85AD-C34C-977A-34F2B3EE0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40A2-B556-7C44-A388-DC37516C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89C5-664B-B84A-8400-729EF7E6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746A-E2BF-D142-B67C-3263C31A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4BFD-847E-694E-897E-CD078CB4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46E9F-023E-E647-BF60-2BD49DC84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5021-52A7-FA47-A25F-D33F153A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674A5-A58A-D445-B222-BE50330D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03611-4B6C-994E-B151-261ADE73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F0B9A-27AE-5548-9A2F-3F75A10BB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2327A-635A-7749-85B4-4D505DAA6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0415-A510-1D4C-80A2-AC9EB36C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F48F2-9767-7545-8467-CCE292E1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8DB9B-3B93-B747-84AA-96995DDB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2F61-F9A1-4744-AEE5-ED5AFB1D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683A-6A63-FC45-8533-AB06C56D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E4B4B-A1AB-8C47-9381-FDF7E996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C2E1-764A-E94B-83F8-AAA66644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14154-4DE1-7442-B373-1F55838C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DA73-D0D9-2B46-8AAA-88857224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951D2-CBB0-4D40-AAF2-D369AD2B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6F96-9813-6740-B81D-784B2610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F99-1C4D-FD4B-8673-95E8DDA9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47EDE-41F5-5A4C-8F41-5E72E327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CA10-9EAC-6A46-B455-0487E60D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F94-EC49-5A46-8EB3-03169279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45FD-D5D7-2649-AB17-0D74A3339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14E8A-089D-3A4D-BF66-0F24C186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5FB7-623A-444D-ACFC-9DE12DA8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6417-6592-044B-827B-4F33C060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16C9-D56E-4C41-99AC-903FA114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FF4B-BE7A-D849-8954-BC367A25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F175D-E650-BF43-A886-326E6446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3FDC-C48F-564E-AB74-3E555A4D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874B0-1F71-704B-9043-C971431E2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EDDE2-A94E-5F47-8FBA-6C762B20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8241F-E8A7-164D-AC15-6505FEA9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6B821-DC88-9C4F-8089-6F4CFB88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C337-22C6-8D47-B2C6-EDC17ED8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1AC9C-3A66-304A-8460-40BEA04A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6E9D5-4C1B-9149-A4F9-D379B42B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D6F66-E876-0E4B-8EF1-71D460B3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51602-FB85-5C4F-8335-0B29059E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ED653-64FE-E044-B40C-09EC75ED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79E26-ECFD-174B-825C-394D4E83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0EBE-1895-074C-B79F-A4B119AD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AAED-808F-A84F-ACA0-D13F2CD9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2649D-47A4-6B42-8E15-68F7B7302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1A694-EAB4-504D-BCD7-CAF0338A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11A83-65AA-3346-9753-36AF59C0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EC3D8-DB44-A245-89ED-2C39C82D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6AA-97BA-004D-A58A-80BA9B80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D44A5-92C0-8042-B5FD-95F508730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867F2-E7CB-474F-B79C-B1C3B2E83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2BD2-4636-934C-BC49-24385D5D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C67C-E02A-2943-8B2D-9A09EF3D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8B084-0BEB-5E46-B149-C1C03BDF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11EE0-28BF-7A45-BD48-29C187B5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CCBB9-55F4-6041-9D5A-AA884C54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5BB82-1C9D-A641-8BE2-1F7EF3BB6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758F9-75CF-6140-A41A-36376EE72CB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F785-0BF4-764C-B8B9-C7EA54ACA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58A6-D71C-F241-B880-7CDC9D1EB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309E-A954-E643-931D-D9D5843A1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4467F1-4C3F-0242-8816-3F30DAABD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93" y="1161874"/>
            <a:ext cx="5737733" cy="48966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217541-4A78-5A46-9A6B-312930F3A44F}"/>
              </a:ext>
            </a:extLst>
          </p:cNvPr>
          <p:cNvSpPr/>
          <p:nvPr/>
        </p:nvSpPr>
        <p:spPr>
          <a:xfrm>
            <a:off x="29222" y="9048"/>
            <a:ext cx="12162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Encode Sans Normal Thin" panose="02000000000000000000" pitchFamily="2" charset="77"/>
              </a:rPr>
              <a:t>Choice of bulk surface flux algorithm in </a:t>
            </a:r>
            <a:r>
              <a:rPr lang="en-US" sz="3200">
                <a:latin typeface="Encode Sans Normal Thin" panose="02000000000000000000" pitchFamily="2" charset="77"/>
              </a:rPr>
              <a:t>models may affect </a:t>
            </a:r>
            <a:r>
              <a:rPr lang="en-US" sz="3200" dirty="0">
                <a:latin typeface="Encode Sans Normal Thin" panose="02000000000000000000" pitchFamily="2" charset="77"/>
              </a:rPr>
              <a:t>MJO simulation skill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12884-BC0D-1241-913E-0731E8F77656}"/>
              </a:ext>
            </a:extLst>
          </p:cNvPr>
          <p:cNvSpPr/>
          <p:nvPr/>
        </p:nvSpPr>
        <p:spPr>
          <a:xfrm>
            <a:off x="44898" y="966050"/>
            <a:ext cx="1177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Hsu, C.-W., C. A. </a:t>
            </a:r>
            <a:r>
              <a:rPr lang="en-US" sz="1200" dirty="0" err="1"/>
              <a:t>DeMott</a:t>
            </a:r>
            <a:r>
              <a:rPr lang="en-US" sz="1200" dirty="0"/>
              <a:t>, M. D. Branson, J. Reeves Eyre, and X. Zeng, 2022: Ocean Surface Flux Algorithm Effects on Tropical Indo-Pacific </a:t>
            </a:r>
            <a:r>
              <a:rPr lang="en-US" sz="1200" dirty="0" err="1"/>
              <a:t>Intraseasonal</a:t>
            </a:r>
            <a:r>
              <a:rPr lang="en-US" sz="1200" dirty="0"/>
              <a:t> Precipitation. </a:t>
            </a:r>
            <a:r>
              <a:rPr lang="en-US" sz="1200" i="1" dirty="0" err="1"/>
              <a:t>Geophys</a:t>
            </a:r>
            <a:r>
              <a:rPr lang="en-US" sz="1200" i="1" dirty="0"/>
              <a:t>. Res. Lett.</a:t>
            </a:r>
            <a:r>
              <a:rPr lang="en-US" sz="1200" dirty="0"/>
              <a:t>, https://</a:t>
            </a:r>
            <a:r>
              <a:rPr lang="en-US" sz="1200" dirty="0" err="1"/>
              <a:t>doi.org</a:t>
            </a:r>
            <a:r>
              <a:rPr lang="en-US" sz="1200" dirty="0"/>
              <a:t>/10.1029/2021GL096968.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0FF74-3D46-B243-A1F1-483378994326}"/>
              </a:ext>
            </a:extLst>
          </p:cNvPr>
          <p:cNvSpPr/>
          <p:nvPr/>
        </p:nvSpPr>
        <p:spPr>
          <a:xfrm>
            <a:off x="0" y="6392280"/>
            <a:ext cx="1216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Figure.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a) latent heat flux as a function of wind speed and near-surface humidity difference (shading) and 0.1% contour of fraction of observations (white contour). b-c) as in a, but estimated flux bias, plus 5 and 10 (green , yellow) mm/day rainfall. d-e) 20-100 day precipitation lag-regression for E3SMv1 and CESM2 (contours) and COARE-minus-original flux differences (shading).</a:t>
            </a:r>
          </a:p>
        </p:txBody>
      </p:sp>
      <p:sp>
        <p:nvSpPr>
          <p:cNvPr id="10" name="Objective">
            <a:extLst>
              <a:ext uri="{FF2B5EF4-FFF2-40B4-BE49-F238E27FC236}">
                <a16:creationId xmlns:a16="http://schemas.microsoft.com/office/drawing/2014/main" id="{AFF02CAE-187C-E240-B99A-46B95030799F}"/>
              </a:ext>
            </a:extLst>
          </p:cNvPr>
          <p:cNvSpPr txBox="1"/>
          <p:nvPr/>
        </p:nvSpPr>
        <p:spPr>
          <a:xfrm>
            <a:off x="161852" y="1337090"/>
            <a:ext cx="149169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Objective</a:t>
            </a:r>
          </a:p>
        </p:txBody>
      </p:sp>
      <p:sp>
        <p:nvSpPr>
          <p:cNvPr id="12" name="Approach">
            <a:extLst>
              <a:ext uri="{FF2B5EF4-FFF2-40B4-BE49-F238E27FC236}">
                <a16:creationId xmlns:a16="http://schemas.microsoft.com/office/drawing/2014/main" id="{09B62E58-8DD0-E64F-B9BC-D0BE365C2879}"/>
              </a:ext>
            </a:extLst>
          </p:cNvPr>
          <p:cNvSpPr txBox="1"/>
          <p:nvPr/>
        </p:nvSpPr>
        <p:spPr>
          <a:xfrm>
            <a:off x="161852" y="3007408"/>
            <a:ext cx="152552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Approach</a:t>
            </a:r>
          </a:p>
        </p:txBody>
      </p:sp>
      <p:sp>
        <p:nvSpPr>
          <p:cNvPr id="14" name="Impact">
            <a:extLst>
              <a:ext uri="{FF2B5EF4-FFF2-40B4-BE49-F238E27FC236}">
                <a16:creationId xmlns:a16="http://schemas.microsoft.com/office/drawing/2014/main" id="{9233B677-B886-8E48-AD18-C4BA4ECEF0EE}"/>
              </a:ext>
            </a:extLst>
          </p:cNvPr>
          <p:cNvSpPr txBox="1"/>
          <p:nvPr/>
        </p:nvSpPr>
        <p:spPr>
          <a:xfrm>
            <a:off x="161852" y="4588099"/>
            <a:ext cx="11237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Impact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DF56BD-B1C7-5244-B4C5-570F0D7001BC}"/>
              </a:ext>
            </a:extLst>
          </p:cNvPr>
          <p:cNvSpPr/>
          <p:nvPr/>
        </p:nvSpPr>
        <p:spPr>
          <a:xfrm>
            <a:off x="305622" y="1669864"/>
            <a:ext cx="5121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Previous work has shown that most bulk surface flux algorithms used in climate models overestimate fluxes by 10-20%, while fluxes estimated using the COARE3.0 algorithm are in good agreement with directly measured fluxes (</a:t>
            </a:r>
            <a:r>
              <a:rPr lang="en-US" sz="1400" dirty="0" err="1"/>
              <a:t>Brunke</a:t>
            </a:r>
            <a:r>
              <a:rPr lang="en-US" sz="1400" dirty="0"/>
              <a:t> et al 2003).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 biases in flux algorithms negatively impact MJO simulation?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96B785-2782-1247-B663-1D90B53CE42C}"/>
              </a:ext>
            </a:extLst>
          </p:cNvPr>
          <p:cNvSpPr/>
          <p:nvPr/>
        </p:nvSpPr>
        <p:spPr>
          <a:xfrm>
            <a:off x="305621" y="3334062"/>
            <a:ext cx="5149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newly developed surface flux diagnostic lets us estimate corrected model fluxes by adjusting model fluxes toward COARE3.0 fluxes based on model bulk inputs of wind, humidity, and temperature (“offline” correction).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also replace the original bulk flux algorithm with the COARE3.0 algorithm in two climate models (“inline” correction).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B23CD0-B12D-6041-B151-90D9B6DA6B8D}"/>
              </a:ext>
            </a:extLst>
          </p:cNvPr>
          <p:cNvSpPr/>
          <p:nvPr/>
        </p:nvSpPr>
        <p:spPr>
          <a:xfrm>
            <a:off x="321624" y="4956593"/>
            <a:ext cx="5105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Offline and inline corrections indicate that the original bulk flux algorithms are overly supportive of MJO convection, and under-supportive of MJO propagation. MJO simulation skill in atmosphere-only simulations is improved with COARE3.0 fluxes.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Our surface flux diagnostic has been added to the DOE CMEC diagnostics package.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6CD6F-9361-F84E-9F5C-E441364F651B}"/>
              </a:ext>
            </a:extLst>
          </p:cNvPr>
          <p:cNvSpPr/>
          <p:nvPr/>
        </p:nvSpPr>
        <p:spPr>
          <a:xfrm>
            <a:off x="6487669" y="5943315"/>
            <a:ext cx="547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Table.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Ratios of eastward vs westward power for zonal wave numbers 1-3 and periods 30-60 days for atmosphere-only simulations with both flux algorithms.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9881B-D842-CF4B-878B-CEA6A25546AA}"/>
              </a:ext>
            </a:extLst>
          </p:cNvPr>
          <p:cNvSpPr txBox="1"/>
          <p:nvPr/>
        </p:nvSpPr>
        <p:spPr>
          <a:xfrm>
            <a:off x="8239540" y="1429119"/>
            <a:ext cx="137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offline adjustment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B9DCBB-99D5-D844-B4ED-BDF9A88D6A9B}"/>
              </a:ext>
            </a:extLst>
          </p:cNvPr>
          <p:cNvSpPr txBox="1"/>
          <p:nvPr/>
        </p:nvSpPr>
        <p:spPr>
          <a:xfrm>
            <a:off x="9771236" y="1429119"/>
            <a:ext cx="137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offline adjustment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2517D2-959C-AF49-93CB-0B5A13FB7101}"/>
              </a:ext>
            </a:extLst>
          </p:cNvPr>
          <p:cNvSpPr txBox="1"/>
          <p:nvPr/>
        </p:nvSpPr>
        <p:spPr>
          <a:xfrm>
            <a:off x="6253020" y="3140071"/>
            <a:ext cx="137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offline adjustment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128A7B-77AB-6E4D-ACF5-1960C04E366C}"/>
              </a:ext>
            </a:extLst>
          </p:cNvPr>
          <p:cNvSpPr txBox="1"/>
          <p:nvPr/>
        </p:nvSpPr>
        <p:spPr>
          <a:xfrm>
            <a:off x="9012412" y="3135077"/>
            <a:ext cx="137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offline adjustment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0F4F7F-DAD4-E94B-BE37-2FF3DC1206C2}"/>
              </a:ext>
            </a:extLst>
          </p:cNvPr>
          <p:cNvSpPr txBox="1"/>
          <p:nvPr/>
        </p:nvSpPr>
        <p:spPr>
          <a:xfrm>
            <a:off x="9063212" y="5694178"/>
            <a:ext cx="137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inline adjustment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04668-D086-7546-BC12-3AB91B6E1A43}"/>
              </a:ext>
            </a:extLst>
          </p:cNvPr>
          <p:cNvSpPr txBox="1"/>
          <p:nvPr/>
        </p:nvSpPr>
        <p:spPr>
          <a:xfrm>
            <a:off x="573391" y="2776523"/>
            <a:ext cx="6066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Brunke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et al. (2003): https://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doi.org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/10.1175/1520-0442(2003)016&lt;0619:WBAAAL&gt;2.0.CO;2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52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362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Encode Sans Normal Thin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Daehyun Kim</dc:creator>
  <cp:lastModifiedBy>Demott,Charlotte</cp:lastModifiedBy>
  <cp:revision>23</cp:revision>
  <dcterms:created xsi:type="dcterms:W3CDTF">2021-04-09T20:21:39Z</dcterms:created>
  <dcterms:modified xsi:type="dcterms:W3CDTF">2022-04-11T21:10:20Z</dcterms:modified>
</cp:coreProperties>
</file>