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12192000" cy="6858000"/>
  <p:notesSz cx="6858000" cy="9144000"/>
  <p:embeddedFontLst>
    <p:embeddedFont>
      <p:font typeface="Century Gothic" panose="020B0502020202020204" pitchFamily="3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jbqpPnQDKN2KyN1c3druhPKy6RS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04"/>
    <p:restoredTop sz="94659"/>
  </p:normalViewPr>
  <p:slideViewPr>
    <p:cSldViewPr snapToGrid="0">
      <p:cViewPr varScale="1">
        <p:scale>
          <a:sx n="81" d="100"/>
          <a:sy n="81" d="100"/>
        </p:scale>
        <p:origin x="92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font" Target="fonts/font4.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font" Target="fonts/font3.fntdata"/><Relationship Id="rId5" Type="http://schemas.openxmlformats.org/officeDocument/2006/relationships/font" Target="fonts/font2.fntdata"/><Relationship Id="rId15" Type="http://schemas.openxmlformats.org/officeDocument/2006/relationships/presProps" Target="presProps.xml"/><Relationship Id="rId4" Type="http://schemas.openxmlformats.org/officeDocument/2006/relationships/font" Target="fonts/font1.fntdata"/><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3"/>
        <p:cNvGrpSpPr/>
        <p:nvPr/>
      </p:nvGrpSpPr>
      <p:grpSpPr>
        <a:xfrm>
          <a:off x="0" y="0"/>
          <a:ext cx="0" cy="0"/>
          <a:chOff x="0" y="0"/>
          <a:chExt cx="0" cy="0"/>
        </a:xfrm>
      </p:grpSpPr>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27" name="Google Shape;27;p3"/>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7"/>
        <p:cNvGrpSpPr/>
        <p:nvPr/>
      </p:nvGrpSpPr>
      <p:grpSpPr>
        <a:xfrm>
          <a:off x="0" y="0"/>
          <a:ext cx="0" cy="0"/>
          <a:chOff x="0" y="0"/>
          <a:chExt cx="0" cy="0"/>
        </a:xfrm>
      </p:grpSpPr>
      <p:sp>
        <p:nvSpPr>
          <p:cNvPr id="88" name="Google Shape;88;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12"/>
          <p:cNvSpPr txBox="1">
            <a:spLocks noGrp="1"/>
          </p:cNvSpPr>
          <p:nvPr>
            <p:ph type="body" idx="1"/>
          </p:nvPr>
        </p:nvSpPr>
        <p:spPr>
          <a:xfrm rot="5400000">
            <a:off x="4077354" y="-1413529"/>
            <a:ext cx="4037293"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0" name="Google Shape;90;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93" name="Google Shape;93;p12"/>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4"/>
        <p:cNvGrpSpPr/>
        <p:nvPr/>
      </p:nvGrpSpPr>
      <p:grpSpPr>
        <a:xfrm>
          <a:off x="0" y="0"/>
          <a:ext cx="0" cy="0"/>
          <a:chOff x="0" y="0"/>
          <a:chExt cx="0" cy="0"/>
        </a:xfrm>
      </p:grpSpPr>
      <p:sp>
        <p:nvSpPr>
          <p:cNvPr id="95" name="Google Shape;95;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6" name="Google Shape;96;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7" name="Google Shape;9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100" name="Google Shape;100;p13"/>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28"/>
        <p:cNvGrpSpPr/>
        <p:nvPr/>
      </p:nvGrpSpPr>
      <p:grpSpPr>
        <a:xfrm>
          <a:off x="0" y="0"/>
          <a:ext cx="0" cy="0"/>
          <a:chOff x="0" y="0"/>
          <a:chExt cx="0" cy="0"/>
        </a:xfrm>
      </p:grpSpPr>
      <p:sp>
        <p:nvSpPr>
          <p:cNvPr id="29" name="Google Shape;29;p4"/>
          <p:cNvSpPr/>
          <p:nvPr/>
        </p:nvSpPr>
        <p:spPr>
          <a:xfrm>
            <a:off x="0" y="393699"/>
            <a:ext cx="12192000" cy="2387599"/>
          </a:xfrm>
          <a:prstGeom prst="rect">
            <a:avLst/>
          </a:prstGeom>
          <a:gradFill>
            <a:gsLst>
              <a:gs pos="0">
                <a:srgbClr val="F5F7FC"/>
              </a:gs>
              <a:gs pos="74000">
                <a:srgbClr val="A9BEE4"/>
              </a:gs>
              <a:gs pos="83000">
                <a:srgbClr val="A9BEE4"/>
              </a:gs>
              <a:gs pos="100000">
                <a:srgbClr val="C5D3ED"/>
              </a:gs>
            </a:gsLst>
            <a:lin ang="0" scaled="0"/>
          </a:gradFill>
          <a:ln>
            <a:noFill/>
          </a:ln>
        </p:spPr>
      </p:sp>
      <p:sp>
        <p:nvSpPr>
          <p:cNvPr id="30" name="Google Shape;30;p4"/>
          <p:cNvSpPr txBox="1">
            <a:spLocks noGrp="1"/>
          </p:cNvSpPr>
          <p:nvPr>
            <p:ph type="ctrTitle"/>
          </p:nvPr>
        </p:nvSpPr>
        <p:spPr>
          <a:xfrm>
            <a:off x="187419" y="393699"/>
            <a:ext cx="8630178" cy="238759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6000"/>
              <a:buFont typeface="Century Gothic"/>
              <a:buNone/>
              <a:defRPr sz="6000" b="1">
                <a:solidFill>
                  <a:schemeClr val="lt1"/>
                </a:solidFill>
                <a:latin typeface="Century Gothic"/>
                <a:ea typeface="Century Gothic"/>
                <a:cs typeface="Century Gothic"/>
                <a:sym typeface="Century Gothic"/>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4"/>
          <p:cNvSpPr txBox="1">
            <a:spLocks noGrp="1"/>
          </p:cNvSpPr>
          <p:nvPr>
            <p:ph type="subTitle" idx="1"/>
          </p:nvPr>
        </p:nvSpPr>
        <p:spPr>
          <a:xfrm>
            <a:off x="187419" y="3026833"/>
            <a:ext cx="8630178"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Clr>
                <a:srgbClr val="6A6A6A"/>
              </a:buClr>
              <a:buSzPts val="2400"/>
              <a:buNone/>
              <a:defRPr sz="2400">
                <a:solidFill>
                  <a:srgbClr val="6A6A6A"/>
                </a:solidFill>
                <a:latin typeface="Century Gothic"/>
                <a:ea typeface="Century Gothic"/>
                <a:cs typeface="Century Gothic"/>
                <a:sym typeface="Century Gothic"/>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32" name="Google Shape;32;p4"/>
          <p:cNvPicPr preferRelativeResize="0"/>
          <p:nvPr/>
        </p:nvPicPr>
        <p:blipFill rotWithShape="1">
          <a:blip r:embed="rId2">
            <a:alphaModFix/>
          </a:blip>
          <a:srcRect/>
          <a:stretch/>
        </p:blipFill>
        <p:spPr>
          <a:xfrm>
            <a:off x="7053994" y="4570300"/>
            <a:ext cx="5138006" cy="192675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838200" y="1825625"/>
            <a:ext cx="10515600" cy="403729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39" name="Google Shape;39;p5"/>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entury Gothic"/>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43" name="Google Shape;43;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46" name="Google Shape;46;p6"/>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7"/>
        <p:cNvGrpSpPr/>
        <p:nvPr/>
      </p:nvGrpSpPr>
      <p:grpSpPr>
        <a:xfrm>
          <a:off x="0" y="0"/>
          <a:ext cx="0" cy="0"/>
          <a:chOff x="0" y="0"/>
          <a:chExt cx="0" cy="0"/>
        </a:xfrm>
      </p:grpSpPr>
      <p:sp>
        <p:nvSpPr>
          <p:cNvPr id="48" name="Google Shape;48;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54" name="Google Shape;54;p7"/>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5"/>
        <p:cNvGrpSpPr/>
        <p:nvPr/>
      </p:nvGrpSpPr>
      <p:grpSpPr>
        <a:xfrm>
          <a:off x="0" y="0"/>
          <a:ext cx="0" cy="0"/>
          <a:chOff x="0" y="0"/>
          <a:chExt cx="0" cy="0"/>
        </a:xfrm>
      </p:grpSpPr>
      <p:sp>
        <p:nvSpPr>
          <p:cNvPr id="56" name="Google Shape;56;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8" name="Google Shape;58;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0" name="Google Shape;60;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1" name="Google Shape;6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8"/>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70" name="Google Shape;70;p9"/>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1"/>
        <p:cNvGrpSpPr/>
        <p:nvPr/>
      </p:nvGrpSpPr>
      <p:grpSpPr>
        <a:xfrm>
          <a:off x="0" y="0"/>
          <a:ext cx="0" cy="0"/>
          <a:chOff x="0" y="0"/>
          <a:chExt cx="0" cy="0"/>
        </a:xfrm>
      </p:grpSpPr>
      <p:sp>
        <p:nvSpPr>
          <p:cNvPr id="72" name="Google Shape;72;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entury Gothic"/>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4" name="Google Shape;74;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5" name="Google Shape;7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78" name="Google Shape;78;p10"/>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entury Gothic"/>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1"/>
          <p:cNvSpPr>
            <a:spLocks noGrp="1"/>
          </p:cNvSpPr>
          <p:nvPr>
            <p:ph type="pic" idx="2"/>
          </p:nvPr>
        </p:nvSpPr>
        <p:spPr>
          <a:xfrm>
            <a:off x="5183188" y="987425"/>
            <a:ext cx="6172200" cy="4873625"/>
          </a:xfrm>
          <a:prstGeom prst="rect">
            <a:avLst/>
          </a:prstGeom>
          <a:noFill/>
          <a:ln>
            <a:noFill/>
          </a:ln>
        </p:spPr>
      </p:sp>
      <p:sp>
        <p:nvSpPr>
          <p:cNvPr id="82" name="Google Shape;82;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11"/>
          <p:cNvPicPr preferRelativeResize="0"/>
          <p:nvPr/>
        </p:nvPicPr>
        <p:blipFill rotWithShape="1">
          <a:blip r:embed="rId2">
            <a:alphaModFix/>
          </a:blip>
          <a:srcRect/>
          <a:stretch/>
        </p:blipFill>
        <p:spPr>
          <a:xfrm>
            <a:off x="10527083" y="6237962"/>
            <a:ext cx="1653434" cy="62003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entury Gothic"/>
              <a:buNone/>
              <a:defRPr sz="4400" b="0" i="0" u="none" strike="noStrike" cap="none">
                <a:solidFill>
                  <a:schemeClr val="dk1"/>
                </a:solidFill>
                <a:latin typeface="Century Gothic"/>
                <a:ea typeface="Century Gothic"/>
                <a:cs typeface="Century Gothic"/>
                <a:sym typeface="Century 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838200" y="1825625"/>
            <a:ext cx="10515600" cy="4037293"/>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entury Gothic"/>
                <a:ea typeface="Century Gothic"/>
                <a:cs typeface="Century Gothic"/>
                <a:sym typeface="Century Gothic"/>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entury Gothic"/>
                <a:ea typeface="Century Gothic"/>
                <a:cs typeface="Century Gothic"/>
                <a:sym typeface="Century Gothic"/>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9pPr>
          </a:lstStyle>
          <a:p>
            <a:endParaRPr/>
          </a:p>
        </p:txBody>
      </p:sp>
      <p:grpSp>
        <p:nvGrpSpPr>
          <p:cNvPr id="12" name="Google Shape;12;p2"/>
          <p:cNvGrpSpPr/>
          <p:nvPr/>
        </p:nvGrpSpPr>
        <p:grpSpPr>
          <a:xfrm>
            <a:off x="3982" y="5957980"/>
            <a:ext cx="12188018" cy="900020"/>
            <a:chOff x="-546280" y="7333362"/>
            <a:chExt cx="13024207" cy="1059271"/>
          </a:xfrm>
        </p:grpSpPr>
        <p:pic>
          <p:nvPicPr>
            <p:cNvPr id="13" name="Google Shape;13;p2"/>
            <p:cNvPicPr preferRelativeResize="0"/>
            <p:nvPr/>
          </p:nvPicPr>
          <p:blipFill rotWithShape="1">
            <a:blip r:embed="rId13">
              <a:alphaModFix/>
            </a:blip>
            <a:srcRect/>
            <a:stretch/>
          </p:blipFill>
          <p:spPr>
            <a:xfrm>
              <a:off x="-546280" y="7451706"/>
              <a:ext cx="13024207" cy="380939"/>
            </a:xfrm>
            <a:prstGeom prst="rect">
              <a:avLst/>
            </a:prstGeom>
            <a:noFill/>
            <a:ln>
              <a:noFill/>
            </a:ln>
          </p:spPr>
        </p:pic>
        <p:pic>
          <p:nvPicPr>
            <p:cNvPr id="14" name="Google Shape;14;p2"/>
            <p:cNvPicPr preferRelativeResize="0"/>
            <p:nvPr/>
          </p:nvPicPr>
          <p:blipFill rotWithShape="1">
            <a:blip r:embed="rId14">
              <a:alphaModFix/>
            </a:blip>
            <a:srcRect b="45499"/>
            <a:stretch/>
          </p:blipFill>
          <p:spPr>
            <a:xfrm>
              <a:off x="-546280" y="7361504"/>
              <a:ext cx="13014050" cy="500805"/>
            </a:xfrm>
            <a:prstGeom prst="rect">
              <a:avLst/>
            </a:prstGeom>
            <a:noFill/>
            <a:ln>
              <a:noFill/>
            </a:ln>
          </p:spPr>
        </p:pic>
        <p:pic>
          <p:nvPicPr>
            <p:cNvPr id="15" name="Google Shape;15;p2"/>
            <p:cNvPicPr preferRelativeResize="0"/>
            <p:nvPr/>
          </p:nvPicPr>
          <p:blipFill rotWithShape="1">
            <a:blip r:embed="rId15">
              <a:alphaModFix/>
            </a:blip>
            <a:srcRect t="1" b="-1144"/>
            <a:stretch/>
          </p:blipFill>
          <p:spPr>
            <a:xfrm>
              <a:off x="-546279" y="7333362"/>
              <a:ext cx="13004799" cy="920812"/>
            </a:xfrm>
            <a:prstGeom prst="rect">
              <a:avLst/>
            </a:prstGeom>
            <a:noFill/>
            <a:ln>
              <a:noFill/>
            </a:ln>
          </p:spPr>
        </p:pic>
        <p:sp>
          <p:nvSpPr>
            <p:cNvPr id="16" name="Google Shape;16;p2"/>
            <p:cNvSpPr/>
            <p:nvPr/>
          </p:nvSpPr>
          <p:spPr>
            <a:xfrm>
              <a:off x="-546279" y="7845233"/>
              <a:ext cx="13004799" cy="547400"/>
            </a:xfrm>
            <a:prstGeom prst="rect">
              <a:avLst/>
            </a:prstGeom>
            <a:solidFill>
              <a:schemeClr val="dk1"/>
            </a:solidFill>
            <a:ln>
              <a:noFill/>
            </a:ln>
            <a:effectLst>
              <a:outerShdw blurRad="38100" dist="25400" dir="5400000" rotWithShape="0">
                <a:srgbClr val="000000">
                  <a:alpha val="34901"/>
                </a:srgbClr>
              </a:outerShdw>
            </a:effectLst>
          </p:spPr>
          <p:txBody>
            <a:bodyPr spcFirstLastPara="1" wrap="square" lIns="57350" tIns="57350" rIns="57350" bIns="57350" anchor="ctr" anchorCtr="0">
              <a:noAutofit/>
            </a:bodyPr>
            <a:lstStyle/>
            <a:p>
              <a:pPr marL="0" marR="0" lvl="0" indent="0" algn="l" rtl="0">
                <a:lnSpc>
                  <a:spcPct val="100000"/>
                </a:lnSpc>
                <a:spcBef>
                  <a:spcPts val="0"/>
                </a:spcBef>
                <a:spcAft>
                  <a:spcPts val="0"/>
                </a:spcAft>
                <a:buClr>
                  <a:schemeClr val="dk1"/>
                </a:buClr>
                <a:buSzPts val="2400"/>
                <a:buFont typeface="Century Gothic"/>
                <a:buNone/>
              </a:pPr>
              <a:endParaRPr sz="2400" b="0" i="0" u="none" strike="noStrike" cap="none">
                <a:solidFill>
                  <a:srgbClr val="000000"/>
                </a:solidFill>
                <a:latin typeface="Century Gothic"/>
                <a:ea typeface="Century Gothic"/>
                <a:cs typeface="Century Gothic"/>
                <a:sym typeface="Century Gothic"/>
              </a:endParaRPr>
            </a:p>
          </p:txBody>
        </p:sp>
        <p:pic>
          <p:nvPicPr>
            <p:cNvPr id="17" name="Google Shape;17;p2"/>
            <p:cNvPicPr preferRelativeResize="0"/>
            <p:nvPr/>
          </p:nvPicPr>
          <p:blipFill rotWithShape="1">
            <a:blip r:embed="rId16">
              <a:alphaModFix/>
            </a:blip>
            <a:srcRect/>
            <a:stretch/>
          </p:blipFill>
          <p:spPr>
            <a:xfrm>
              <a:off x="1231615" y="7863226"/>
              <a:ext cx="2266946" cy="427256"/>
            </a:xfrm>
            <a:prstGeom prst="rect">
              <a:avLst/>
            </a:prstGeom>
            <a:noFill/>
            <a:ln>
              <a:noFill/>
            </a:ln>
          </p:spPr>
        </p:pic>
        <p:pic>
          <p:nvPicPr>
            <p:cNvPr id="18" name="Google Shape;18;p2"/>
            <p:cNvPicPr preferRelativeResize="0"/>
            <p:nvPr/>
          </p:nvPicPr>
          <p:blipFill rotWithShape="1">
            <a:blip r:embed="rId17">
              <a:alphaModFix/>
            </a:blip>
            <a:srcRect l="42591" t="15878" b="10431"/>
            <a:stretch/>
          </p:blipFill>
          <p:spPr>
            <a:xfrm>
              <a:off x="-468544" y="7779383"/>
              <a:ext cx="1642680" cy="497713"/>
            </a:xfrm>
            <a:prstGeom prst="rect">
              <a:avLst/>
            </a:prstGeom>
            <a:noFill/>
            <a:ln>
              <a:noFill/>
            </a:ln>
          </p:spPr>
        </p:pic>
        <p:pic>
          <p:nvPicPr>
            <p:cNvPr id="19" name="Google Shape;19;p2"/>
            <p:cNvPicPr preferRelativeResize="0"/>
            <p:nvPr/>
          </p:nvPicPr>
          <p:blipFill rotWithShape="1">
            <a:blip r:embed="rId18">
              <a:alphaModFix/>
            </a:blip>
            <a:srcRect/>
            <a:stretch/>
          </p:blipFill>
          <p:spPr>
            <a:xfrm>
              <a:off x="3848154" y="7805871"/>
              <a:ext cx="501772" cy="502704"/>
            </a:xfrm>
            <a:prstGeom prst="rect">
              <a:avLst/>
            </a:prstGeom>
            <a:noFill/>
            <a:ln>
              <a:noFill/>
            </a:ln>
          </p:spPr>
        </p:pic>
      </p:grpSp>
      <p:sp>
        <p:nvSpPr>
          <p:cNvPr id="20" name="Google Shape;20;p2"/>
          <p:cNvSpPr txBox="1">
            <a:spLocks noGrp="1"/>
          </p:cNvSpPr>
          <p:nvPr>
            <p:ph type="dt" idx="10"/>
          </p:nvPr>
        </p:nvSpPr>
        <p:spPr>
          <a:xfrm>
            <a:off x="4912988" y="6371208"/>
            <a:ext cx="888036"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21" name="Google Shape;21;p2"/>
          <p:cNvSpPr txBox="1">
            <a:spLocks noGrp="1"/>
          </p:cNvSpPr>
          <p:nvPr>
            <p:ph type="ftr" idx="11"/>
          </p:nvPr>
        </p:nvSpPr>
        <p:spPr>
          <a:xfrm>
            <a:off x="5908601" y="6371208"/>
            <a:ext cx="3635188"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22" name="Google Shape;22;p2"/>
          <p:cNvSpPr txBox="1">
            <a:spLocks noGrp="1"/>
          </p:cNvSpPr>
          <p:nvPr>
            <p:ph type="sldNum" idx="12"/>
          </p:nvPr>
        </p:nvSpPr>
        <p:spPr>
          <a:xfrm>
            <a:off x="9651366" y="6357133"/>
            <a:ext cx="874011"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entury Gothic"/>
                <a:ea typeface="Century Gothic"/>
                <a:cs typeface="Century Gothic"/>
                <a:sym typeface="Century Gothic"/>
              </a:defRPr>
            </a:lvl1pPr>
            <a:lvl2pPr marL="0" marR="0" lvl="1" indent="0" algn="r" rtl="0">
              <a:spcBef>
                <a:spcPts val="0"/>
              </a:spcBef>
              <a:buNone/>
              <a:defRPr sz="1200" b="0" i="0" u="none" strike="noStrike" cap="none">
                <a:solidFill>
                  <a:srgbClr val="888888"/>
                </a:solidFill>
                <a:latin typeface="Century Gothic"/>
                <a:ea typeface="Century Gothic"/>
                <a:cs typeface="Century Gothic"/>
                <a:sym typeface="Century Gothic"/>
              </a:defRPr>
            </a:lvl2pPr>
            <a:lvl3pPr marL="0" marR="0" lvl="2" indent="0" algn="r" rtl="0">
              <a:spcBef>
                <a:spcPts val="0"/>
              </a:spcBef>
              <a:buNone/>
              <a:defRPr sz="1200" b="0" i="0" u="none" strike="noStrike" cap="none">
                <a:solidFill>
                  <a:srgbClr val="888888"/>
                </a:solidFill>
                <a:latin typeface="Century Gothic"/>
                <a:ea typeface="Century Gothic"/>
                <a:cs typeface="Century Gothic"/>
                <a:sym typeface="Century Gothic"/>
              </a:defRPr>
            </a:lvl3pPr>
            <a:lvl4pPr marL="0" marR="0" lvl="3" indent="0" algn="r" rtl="0">
              <a:spcBef>
                <a:spcPts val="0"/>
              </a:spcBef>
              <a:buNone/>
              <a:defRPr sz="1200" b="0" i="0" u="none" strike="noStrike" cap="none">
                <a:solidFill>
                  <a:srgbClr val="888888"/>
                </a:solidFill>
                <a:latin typeface="Century Gothic"/>
                <a:ea typeface="Century Gothic"/>
                <a:cs typeface="Century Gothic"/>
                <a:sym typeface="Century Gothic"/>
              </a:defRPr>
            </a:lvl4pPr>
            <a:lvl5pPr marL="0" marR="0" lvl="4" indent="0" algn="r" rtl="0">
              <a:spcBef>
                <a:spcPts val="0"/>
              </a:spcBef>
              <a:buNone/>
              <a:defRPr sz="1200" b="0" i="0" u="none" strike="noStrike" cap="none">
                <a:solidFill>
                  <a:srgbClr val="888888"/>
                </a:solidFill>
                <a:latin typeface="Century Gothic"/>
                <a:ea typeface="Century Gothic"/>
                <a:cs typeface="Century Gothic"/>
                <a:sym typeface="Century Gothic"/>
              </a:defRPr>
            </a:lvl5pPr>
            <a:lvl6pPr marL="0" marR="0" lvl="5" indent="0" algn="r" rtl="0">
              <a:spcBef>
                <a:spcPts val="0"/>
              </a:spcBef>
              <a:buNone/>
              <a:defRPr sz="1200" b="0" i="0" u="none" strike="noStrike" cap="none">
                <a:solidFill>
                  <a:srgbClr val="888888"/>
                </a:solidFill>
                <a:latin typeface="Century Gothic"/>
                <a:ea typeface="Century Gothic"/>
                <a:cs typeface="Century Gothic"/>
                <a:sym typeface="Century Gothic"/>
              </a:defRPr>
            </a:lvl6pPr>
            <a:lvl7pPr marL="0" marR="0" lvl="6" indent="0" algn="r" rtl="0">
              <a:spcBef>
                <a:spcPts val="0"/>
              </a:spcBef>
              <a:buNone/>
              <a:defRPr sz="1200" b="0" i="0" u="none" strike="noStrike" cap="none">
                <a:solidFill>
                  <a:srgbClr val="888888"/>
                </a:solidFill>
                <a:latin typeface="Century Gothic"/>
                <a:ea typeface="Century Gothic"/>
                <a:cs typeface="Century Gothic"/>
                <a:sym typeface="Century Gothic"/>
              </a:defRPr>
            </a:lvl7pPr>
            <a:lvl8pPr marL="0" marR="0" lvl="7" indent="0" algn="r" rtl="0">
              <a:spcBef>
                <a:spcPts val="0"/>
              </a:spcBef>
              <a:buNone/>
              <a:defRPr sz="1200" b="0" i="0" u="none" strike="noStrike" cap="none">
                <a:solidFill>
                  <a:srgbClr val="888888"/>
                </a:solidFill>
                <a:latin typeface="Century Gothic"/>
                <a:ea typeface="Century Gothic"/>
                <a:cs typeface="Century Gothic"/>
                <a:sym typeface="Century Gothic"/>
              </a:defRPr>
            </a:lvl8pPr>
            <a:lvl9pPr marL="0" marR="0" lvl="8" indent="0" algn="r" rtl="0">
              <a:spcBef>
                <a:spcPts val="0"/>
              </a:spcBef>
              <a:buNone/>
              <a:defRPr sz="1200" b="0" i="0" u="none" strike="noStrike" cap="none">
                <a:solidFill>
                  <a:srgbClr val="888888"/>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
          <p:cNvSpPr txBox="1"/>
          <p:nvPr/>
        </p:nvSpPr>
        <p:spPr>
          <a:xfrm>
            <a:off x="0" y="34043"/>
            <a:ext cx="12192000" cy="1200288"/>
          </a:xfrm>
          <a:prstGeom prst="rect">
            <a:avLst/>
          </a:prstGeom>
          <a:noFill/>
          <a:ln>
            <a:noFill/>
          </a:ln>
        </p:spPr>
        <p:txBody>
          <a:bodyPr spcFirstLastPara="1" wrap="square" lIns="91425" tIns="45700" rIns="91425" bIns="45700" anchor="t" anchorCtr="0">
            <a:spAutoFit/>
          </a:bodyPr>
          <a:lstStyle/>
          <a:p>
            <a:pPr algn="l"/>
            <a:r>
              <a:rPr lang="en-US" sz="2400" b="1" i="0" dirty="0">
                <a:solidFill>
                  <a:srgbClr val="222222"/>
                </a:solidFill>
                <a:effectLst/>
                <a:latin typeface="+mn-lt"/>
              </a:rPr>
              <a:t>Subpolar North Atlantic mean state affects the response of the Atlantic Meridional Overturning Circulation to the North Atlantic Oscillation in CMIP6 models</a:t>
            </a:r>
          </a:p>
          <a:p>
            <a:pPr algn="l"/>
            <a:endParaRPr lang="en-US" sz="2400" b="1" i="0" dirty="0">
              <a:solidFill>
                <a:srgbClr val="222222"/>
              </a:solidFill>
              <a:effectLst/>
              <a:latin typeface="+mn-lt"/>
            </a:endParaRPr>
          </a:p>
        </p:txBody>
      </p:sp>
      <p:sp>
        <p:nvSpPr>
          <p:cNvPr id="107" name="Google Shape;107;p1"/>
          <p:cNvSpPr txBox="1"/>
          <p:nvPr/>
        </p:nvSpPr>
        <p:spPr>
          <a:xfrm>
            <a:off x="1613361" y="868688"/>
            <a:ext cx="8965277" cy="307736"/>
          </a:xfrm>
          <a:prstGeom prst="rect">
            <a:avLst/>
          </a:prstGeom>
          <a:noFill/>
          <a:ln w="9525" cap="flat" cmpd="sng">
            <a:solidFill>
              <a:schemeClr val="accent1"/>
            </a:solidFill>
            <a:prstDash val="solid"/>
            <a:round/>
            <a:headEnd type="none" w="sm" len="sm"/>
            <a:tailEnd type="none" w="sm" len="sm"/>
          </a:ln>
        </p:spPr>
        <p:txBody>
          <a:bodyPr spcFirstLastPara="1" wrap="square" lIns="91425" tIns="45700" rIns="91425" bIns="45700" anchor="t" anchorCtr="0">
            <a:spAutoFit/>
          </a:bodyPr>
          <a:lstStyle/>
          <a:p>
            <a:pPr algn="ctr"/>
            <a:r>
              <a:rPr lang="en-US" dirty="0">
                <a:solidFill>
                  <a:schemeClr val="dk1"/>
                </a:solidFill>
              </a:rPr>
              <a:t>A. </a:t>
            </a:r>
            <a:r>
              <a:rPr lang="en-US" dirty="0" err="1">
                <a:solidFill>
                  <a:schemeClr val="dk1"/>
                </a:solidFill>
              </a:rPr>
              <a:t>Reintges</a:t>
            </a:r>
            <a:r>
              <a:rPr lang="en-US" dirty="0">
                <a:solidFill>
                  <a:schemeClr val="dk1"/>
                </a:solidFill>
              </a:rPr>
              <a:t>, J. I. Robson, R. Sutton, and</a:t>
            </a:r>
            <a:r>
              <a:rPr lang="en-US" b="1" dirty="0">
                <a:solidFill>
                  <a:schemeClr val="dk1"/>
                </a:solidFill>
              </a:rPr>
              <a:t> S</a:t>
            </a:r>
            <a:r>
              <a:rPr lang="en-US" b="1" i="0" u="none" strike="noStrike" cap="none" dirty="0">
                <a:solidFill>
                  <a:schemeClr val="dk1"/>
                </a:solidFill>
              </a:rPr>
              <a:t>. </a:t>
            </a:r>
            <a:r>
              <a:rPr lang="en-US" b="1" dirty="0">
                <a:solidFill>
                  <a:schemeClr val="dk1"/>
                </a:solidFill>
              </a:rPr>
              <a:t>Yeager</a:t>
            </a:r>
            <a:r>
              <a:rPr lang="en-US" dirty="0">
                <a:solidFill>
                  <a:schemeClr val="dk1"/>
                </a:solidFill>
              </a:rPr>
              <a:t>, </a:t>
            </a:r>
            <a:r>
              <a:rPr lang="en-US" i="0" u="none" strike="noStrike" cap="none" dirty="0">
                <a:solidFill>
                  <a:schemeClr val="dk1"/>
                </a:solidFill>
              </a:rPr>
              <a:t>2024: </a:t>
            </a:r>
            <a:r>
              <a:rPr lang="en-US" i="1" dirty="0">
                <a:solidFill>
                  <a:schemeClr val="dk1"/>
                </a:solidFill>
              </a:rPr>
              <a:t>J</a:t>
            </a:r>
            <a:r>
              <a:rPr lang="en-US" i="1" u="none" strike="noStrike" cap="none" dirty="0">
                <a:solidFill>
                  <a:schemeClr val="dk1"/>
                </a:solidFill>
              </a:rPr>
              <a:t> </a:t>
            </a:r>
            <a:r>
              <a:rPr lang="en-US" i="1" dirty="0">
                <a:solidFill>
                  <a:schemeClr val="dk1"/>
                </a:solidFill>
              </a:rPr>
              <a:t>Climate</a:t>
            </a:r>
            <a:r>
              <a:rPr lang="en-US" i="0" u="none" strike="noStrike" cap="none" dirty="0">
                <a:solidFill>
                  <a:schemeClr val="dk1"/>
                </a:solidFill>
              </a:rPr>
              <a:t>, https://</a:t>
            </a:r>
            <a:r>
              <a:rPr lang="en-US" i="0" u="none" strike="noStrike" cap="none" dirty="0" err="1">
                <a:solidFill>
                  <a:schemeClr val="dk1"/>
                </a:solidFill>
              </a:rPr>
              <a:t>doi.org</a:t>
            </a:r>
            <a:r>
              <a:rPr lang="en-US" i="0" u="none" strike="noStrike" cap="none" dirty="0">
                <a:solidFill>
                  <a:schemeClr val="dk1"/>
                </a:solidFill>
              </a:rPr>
              <a:t>/10.1175/JCLI-D-23-0470.1</a:t>
            </a:r>
          </a:p>
        </p:txBody>
      </p:sp>
      <p:sp>
        <p:nvSpPr>
          <p:cNvPr id="108" name="Google Shape;108;p1"/>
          <p:cNvSpPr txBox="1"/>
          <p:nvPr/>
        </p:nvSpPr>
        <p:spPr>
          <a:xfrm>
            <a:off x="106399" y="1477172"/>
            <a:ext cx="5989601" cy="98484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i="1" u="none" strike="noStrike" cap="none" dirty="0">
                <a:solidFill>
                  <a:schemeClr val="dk1"/>
                </a:solidFill>
                <a:latin typeface="Arial"/>
                <a:ea typeface="Arial"/>
                <a:cs typeface="Arial"/>
                <a:sym typeface="Arial"/>
              </a:rPr>
              <a:t>OBJECTIVE</a:t>
            </a:r>
            <a:endParaRPr dirty="0"/>
          </a:p>
          <a:p>
            <a:pPr marL="0" marR="0" lvl="0" indent="0" algn="l" rtl="0">
              <a:spcBef>
                <a:spcPts val="0"/>
              </a:spcBef>
              <a:spcAft>
                <a:spcPts val="0"/>
              </a:spcAft>
              <a:buNone/>
            </a:pPr>
            <a:r>
              <a:rPr lang="en-US" dirty="0">
                <a:solidFill>
                  <a:schemeClr val="dk1"/>
                </a:solidFill>
              </a:rPr>
              <a:t>Elucidate the origins of </a:t>
            </a:r>
            <a:r>
              <a:rPr lang="en-US" dirty="0" err="1">
                <a:solidFill>
                  <a:schemeClr val="dk1"/>
                </a:solidFill>
              </a:rPr>
              <a:t>intermodel</a:t>
            </a:r>
            <a:r>
              <a:rPr lang="en-US" dirty="0">
                <a:solidFill>
                  <a:schemeClr val="dk1"/>
                </a:solidFill>
              </a:rPr>
              <a:t> spread in the strength of the relationship between NAO and AMOC by contrasting models that show different mean state biases in the subpolar North Atlantic. </a:t>
            </a:r>
            <a:endParaRPr dirty="0"/>
          </a:p>
        </p:txBody>
      </p:sp>
      <p:sp>
        <p:nvSpPr>
          <p:cNvPr id="109" name="Google Shape;109;p1"/>
          <p:cNvSpPr txBox="1"/>
          <p:nvPr/>
        </p:nvSpPr>
        <p:spPr>
          <a:xfrm>
            <a:off x="98433" y="2454595"/>
            <a:ext cx="5848744" cy="16311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i="1" dirty="0">
                <a:solidFill>
                  <a:schemeClr val="dk1"/>
                </a:solidFill>
                <a:latin typeface="Arial"/>
                <a:ea typeface="Arial"/>
                <a:cs typeface="Arial"/>
                <a:sym typeface="Arial"/>
              </a:rPr>
              <a:t>APPROACH</a:t>
            </a:r>
            <a:endParaRPr dirty="0"/>
          </a:p>
          <a:p>
            <a:pPr marL="0" marR="0" lvl="0" indent="0" algn="l" rtl="0">
              <a:spcBef>
                <a:spcPts val="0"/>
              </a:spcBef>
              <a:spcAft>
                <a:spcPts val="0"/>
              </a:spcAft>
              <a:buNone/>
            </a:pPr>
            <a:r>
              <a:rPr lang="en-US" dirty="0">
                <a:solidFill>
                  <a:schemeClr val="dk1"/>
                </a:solidFill>
              </a:rPr>
              <a:t>Examination of 47 pre-industrial control contributions to CMIP6 revealed a strong relationship between SST/SSS bias in the subpolar gyre (SPG) region. The response to NAO is compared between models categorized as “warm-salty” (including CESM2) and “cold-fresh” (including E3SM1), and the former are shown to simulate a stronger and more long-lasting AMOC response.</a:t>
            </a:r>
            <a:endParaRPr sz="1600" b="1" i="1" dirty="0">
              <a:solidFill>
                <a:schemeClr val="dk1"/>
              </a:solidFill>
              <a:latin typeface="Arial"/>
              <a:ea typeface="Arial"/>
              <a:cs typeface="Arial"/>
              <a:sym typeface="Arial"/>
            </a:endParaRPr>
          </a:p>
        </p:txBody>
      </p:sp>
      <p:sp>
        <p:nvSpPr>
          <p:cNvPr id="110" name="Google Shape;110;p1"/>
          <p:cNvSpPr txBox="1"/>
          <p:nvPr/>
        </p:nvSpPr>
        <p:spPr>
          <a:xfrm>
            <a:off x="106399" y="4084519"/>
            <a:ext cx="6339065" cy="7694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b="1" i="1" dirty="0">
                <a:solidFill>
                  <a:schemeClr val="dk1"/>
                </a:solidFill>
                <a:latin typeface="Arial"/>
                <a:ea typeface="Arial"/>
                <a:cs typeface="Arial"/>
                <a:sym typeface="Arial"/>
              </a:rPr>
              <a:t>IMPACT</a:t>
            </a:r>
            <a:endParaRPr dirty="0"/>
          </a:p>
          <a:p>
            <a:pPr marL="0" marR="0" lvl="0" indent="0" algn="l" rtl="0">
              <a:spcBef>
                <a:spcPts val="0"/>
              </a:spcBef>
              <a:spcAft>
                <a:spcPts val="0"/>
              </a:spcAft>
              <a:buNone/>
            </a:pPr>
            <a:br>
              <a:rPr lang="en-US" sz="1400" dirty="0">
                <a:solidFill>
                  <a:schemeClr val="dk1"/>
                </a:solidFill>
                <a:latin typeface="Arial"/>
                <a:ea typeface="Arial"/>
                <a:cs typeface="Arial"/>
                <a:sym typeface="Arial"/>
              </a:rPr>
            </a:br>
            <a:endParaRPr sz="1400" dirty="0">
              <a:solidFill>
                <a:schemeClr val="dk1"/>
              </a:solidFill>
              <a:latin typeface="Arial"/>
              <a:ea typeface="Arial"/>
              <a:cs typeface="Arial"/>
              <a:sym typeface="Arial"/>
            </a:endParaRPr>
          </a:p>
        </p:txBody>
      </p:sp>
      <p:sp>
        <p:nvSpPr>
          <p:cNvPr id="112" name="Google Shape;112;p1"/>
          <p:cNvSpPr txBox="1"/>
          <p:nvPr/>
        </p:nvSpPr>
        <p:spPr>
          <a:xfrm>
            <a:off x="106399" y="4334427"/>
            <a:ext cx="5989601" cy="18158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dirty="0">
                <a:solidFill>
                  <a:schemeClr val="dk1"/>
                </a:solidFill>
              </a:rPr>
              <a:t>This multi-model analysis sheds new light on model structural uncertainty in simulating Atlantic variability by demonstrating that mean state bias in both temperature and salinity is relevant for understanding why different models simulate different NAO-AMOC linkages. The “spiciness” perspective is novel and effective because 1) it can explain a large fraction of </a:t>
            </a:r>
            <a:r>
              <a:rPr lang="en-US" dirty="0" err="1">
                <a:solidFill>
                  <a:schemeClr val="dk1"/>
                </a:solidFill>
              </a:rPr>
              <a:t>intermodel</a:t>
            </a:r>
            <a:r>
              <a:rPr lang="en-US" dirty="0">
                <a:solidFill>
                  <a:schemeClr val="dk1"/>
                </a:solidFill>
              </a:rPr>
              <a:t> spread in the mean state, and 2) it captures the dual effects of temperature and salinity in preconditioning the ocean to respond to NAO.</a:t>
            </a:r>
            <a:endParaRPr sz="1600" b="1" i="1" dirty="0">
              <a:solidFill>
                <a:schemeClr val="dk1"/>
              </a:solidFill>
              <a:latin typeface="Arial"/>
              <a:ea typeface="Arial"/>
              <a:cs typeface="Arial"/>
              <a:sym typeface="Arial"/>
            </a:endParaRPr>
          </a:p>
        </p:txBody>
      </p:sp>
      <p:sp>
        <p:nvSpPr>
          <p:cNvPr id="4" name="TextBox 3">
            <a:extLst>
              <a:ext uri="{FF2B5EF4-FFF2-40B4-BE49-F238E27FC236}">
                <a16:creationId xmlns:a16="http://schemas.microsoft.com/office/drawing/2014/main" id="{FFDA533A-2D9A-3E3A-1247-F8F2F941007F}"/>
              </a:ext>
            </a:extLst>
          </p:cNvPr>
          <p:cNvSpPr txBox="1"/>
          <p:nvPr/>
        </p:nvSpPr>
        <p:spPr>
          <a:xfrm>
            <a:off x="7591546" y="5062714"/>
            <a:ext cx="4600454" cy="707886"/>
          </a:xfrm>
          <a:prstGeom prst="rect">
            <a:avLst/>
          </a:prstGeom>
          <a:noFill/>
        </p:spPr>
        <p:txBody>
          <a:bodyPr wrap="square" rtlCol="0">
            <a:spAutoFit/>
          </a:bodyPr>
          <a:lstStyle/>
          <a:p>
            <a:r>
              <a:rPr lang="en-US" sz="1000" i="1" dirty="0"/>
              <a:t>Atlantic subpolar gyre (50° – 65° N, 65°– 25° W) mean winter ocean surface temperature (y-axis) and salinity (x-axis) from CMIP6 pre-industrial control simulations. The 1960-2022 observed value (from EN4) is shown by the star. Models categorized as “cold-fresh” or “warm-salty” were used for analysis.</a:t>
            </a:r>
          </a:p>
        </p:txBody>
      </p:sp>
      <p:pic>
        <p:nvPicPr>
          <p:cNvPr id="3" name="Picture 2">
            <a:extLst>
              <a:ext uri="{FF2B5EF4-FFF2-40B4-BE49-F238E27FC236}">
                <a16:creationId xmlns:a16="http://schemas.microsoft.com/office/drawing/2014/main" id="{F852ED58-6D43-10DE-6234-95A476FEF6F4}"/>
              </a:ext>
            </a:extLst>
          </p:cNvPr>
          <p:cNvPicPr>
            <a:picLocks noChangeAspect="1"/>
          </p:cNvPicPr>
          <p:nvPr/>
        </p:nvPicPr>
        <p:blipFill>
          <a:blip r:embed="rId3"/>
          <a:stretch>
            <a:fillRect/>
          </a:stretch>
        </p:blipFill>
        <p:spPr>
          <a:xfrm>
            <a:off x="5947177" y="1286831"/>
            <a:ext cx="6244823" cy="381141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4382</TotalTime>
  <Words>306</Words>
  <Application>Microsoft Office PowerPoint</Application>
  <PresentationFormat>Widescreen</PresentationFormat>
  <Paragraphs>11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Century Gothic</vt:lpstr>
      <vt:lpstr>Calibri</vt:lpstr>
      <vt:lpstr>Arial</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 Sanderson</dc:creator>
  <cp:lastModifiedBy>Stephanie Shearer</cp:lastModifiedBy>
  <cp:revision>5</cp:revision>
  <dcterms:created xsi:type="dcterms:W3CDTF">2017-08-29T22:43:04Z</dcterms:created>
  <dcterms:modified xsi:type="dcterms:W3CDTF">2024-07-20T20:10:24Z</dcterms:modified>
</cp:coreProperties>
</file>