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629"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778000" y="2298700"/>
            <a:ext cx="20828000" cy="4648200"/>
          </a:xfrm>
          <a:prstGeom prst="rect">
            <a:avLst/>
          </a:prstGeom>
        </p:spPr>
        <p:txBody>
          <a:bodyPr anchor="b"/>
          <a:lstStyle/>
          <a:p>
            <a:r>
              <a:t>Title Text</a:t>
            </a:r>
          </a:p>
        </p:txBody>
      </p:sp>
      <p:sp>
        <p:nvSpPr>
          <p:cNvPr id="12" name="Body Level One…"/>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2387600" y="8953500"/>
            <a:ext cx="19621500" cy="585521"/>
          </a:xfrm>
          <a:prstGeom prst="rect">
            <a:avLst/>
          </a:prstGeom>
        </p:spPr>
        <p:txBody>
          <a:bodyPr anchor="t">
            <a:spAutoFit/>
          </a:bodyPr>
          <a:lstStyle>
            <a:lvl1pPr marL="0" indent="0" algn="ctr">
              <a:spcBef>
                <a:spcPts val="0"/>
              </a:spcBef>
              <a:buSzTx/>
              <a:buNone/>
              <a:defRPr sz="3200" i="1"/>
            </a:lvl1pPr>
          </a:lstStyle>
          <a:p>
            <a:r>
              <a:t>–Johnny Appleseed</a:t>
            </a:r>
          </a:p>
        </p:txBody>
      </p:sp>
      <p:sp>
        <p:nvSpPr>
          <p:cNvPr id="94" name="“Type a quote here.”"/>
          <p:cNvSpPr txBox="1">
            <a:spLocks noGrp="1"/>
          </p:cNvSpPr>
          <p:nvPr>
            <p:ph type="body" sz="quarter" idx="22"/>
          </p:nvPr>
        </p:nvSpPr>
        <p:spPr>
          <a:xfrm>
            <a:off x="2387600" y="6076950"/>
            <a:ext cx="19621500" cy="825500"/>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24384000" cy="16264467"/>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3124200" y="-38100"/>
            <a:ext cx="18135600" cy="12096698"/>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635000" y="9512300"/>
            <a:ext cx="23114000" cy="2006600"/>
          </a:xfrm>
          <a:prstGeom prst="rect">
            <a:avLst/>
          </a:prstGeom>
        </p:spPr>
        <p:txBody>
          <a:bodyPr anchor="b"/>
          <a:lstStyle/>
          <a:p>
            <a:r>
              <a:t>Title Text</a:t>
            </a:r>
          </a:p>
        </p:txBody>
      </p:sp>
      <p:sp>
        <p:nvSpPr>
          <p:cNvPr id="22"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778000" y="4533900"/>
            <a:ext cx="20828000" cy="46482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7950200" y="1104900"/>
            <a:ext cx="17259302" cy="115062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651000" y="952500"/>
            <a:ext cx="10223500" cy="5549900"/>
          </a:xfrm>
          <a:prstGeom prst="rect">
            <a:avLst/>
          </a:prstGeom>
        </p:spPr>
        <p:txBody>
          <a:bodyPr anchor="b"/>
          <a:lstStyle>
            <a:lvl1pPr>
              <a:defRPr sz="8400"/>
            </a:lvl1pPr>
          </a:lstStyle>
          <a:p>
            <a:r>
              <a:t>Title Text</a:t>
            </a:r>
          </a:p>
        </p:txBody>
      </p:sp>
      <p:sp>
        <p:nvSpPr>
          <p:cNvPr id="40" name="Body Level One…"/>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10960100" y="3149600"/>
            <a:ext cx="13944600" cy="92964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15681340" y="7035800"/>
            <a:ext cx="8396678" cy="5600700"/>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15290800" y="1130300"/>
            <a:ext cx="8331200" cy="5554134"/>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304800" y="1130300"/>
            <a:ext cx="17202150" cy="114681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ensitivities of the hydrologic cycle to model physics, grid resolution, and ocean type in the aquaplanet Community Atmosphere Model"/>
          <p:cNvSpPr txBox="1"/>
          <p:nvPr/>
        </p:nvSpPr>
        <p:spPr>
          <a:xfrm>
            <a:off x="5384240" y="164164"/>
            <a:ext cx="13615521" cy="13065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defRPr sz="4000" b="0"/>
            </a:lvl1pPr>
          </a:lstStyle>
          <a:p>
            <a:r>
              <a:t>Using Radiative Convective Equilibrium to Explore Clouds and Climate in the Community Atmosphere Model</a:t>
            </a:r>
          </a:p>
        </p:txBody>
      </p:sp>
      <p:sp>
        <p:nvSpPr>
          <p:cNvPr id="120" name="James J. Benedict, Brian Medeiros, Amy C. Clement, Angeline G. Pendergrass: JAMES, 10.1002/2016MS000891"/>
          <p:cNvSpPr txBox="1"/>
          <p:nvPr/>
        </p:nvSpPr>
        <p:spPr>
          <a:xfrm>
            <a:off x="3098817" y="1804380"/>
            <a:ext cx="18186365" cy="7165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584200">
              <a:defRPr sz="2000" b="0" i="1">
                <a:latin typeface="Helvetica Neue Thin"/>
                <a:ea typeface="Helvetica Neue Thin"/>
                <a:cs typeface="Helvetica Neue Thin"/>
                <a:sym typeface="Helvetica Neue Thin"/>
              </a:defRPr>
            </a:pPr>
            <a:r>
              <a:t>Kevin A. Reed, Levi G. Silvers, Allison A. Wing, I-Kuan Hu, </a:t>
            </a:r>
            <a:r>
              <a:rPr b="1">
                <a:latin typeface="Helvetica Neue"/>
                <a:ea typeface="Helvetica Neue"/>
                <a:cs typeface="Helvetica Neue"/>
                <a:sym typeface="Helvetica Neue"/>
              </a:rPr>
              <a:t>B. Medeiros</a:t>
            </a:r>
            <a:r>
              <a:t/>
            </a:r>
            <a:br/>
            <a:r>
              <a:t>J. Adv. Modeling Earth Sys., https://doi.org/10.1029/2021MS002539</a:t>
            </a:r>
          </a:p>
        </p:txBody>
      </p:sp>
      <p:sp>
        <p:nvSpPr>
          <p:cNvPr id="121" name="Objective"/>
          <p:cNvSpPr txBox="1"/>
          <p:nvPr/>
        </p:nvSpPr>
        <p:spPr>
          <a:xfrm>
            <a:off x="352501" y="3268116"/>
            <a:ext cx="1491692" cy="4610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t>Objective</a:t>
            </a:r>
          </a:p>
        </p:txBody>
      </p:sp>
      <p:sp>
        <p:nvSpPr>
          <p:cNvPr id="122" name="Explore CESM’s precipitation dependence on physics, resolution, and air-sea coupling."/>
          <p:cNvSpPr txBox="1"/>
          <p:nvPr/>
        </p:nvSpPr>
        <p:spPr>
          <a:xfrm>
            <a:off x="722604" y="4005134"/>
            <a:ext cx="7612744" cy="654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defRPr sz="1800" b="0"/>
            </a:lvl1pPr>
          </a:lstStyle>
          <a:p>
            <a:r>
              <a:t>Compare and contrast models solutions of radiative-convective equilibrium in the Community Atmosphere Model versions 5 and 6.</a:t>
            </a:r>
          </a:p>
        </p:txBody>
      </p:sp>
      <p:sp>
        <p:nvSpPr>
          <p:cNvPr id="123" name="Approach"/>
          <p:cNvSpPr txBox="1"/>
          <p:nvPr/>
        </p:nvSpPr>
        <p:spPr>
          <a:xfrm>
            <a:off x="352501" y="5785993"/>
            <a:ext cx="1525525" cy="4610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t>Approach</a:t>
            </a:r>
          </a:p>
        </p:txBody>
      </p:sp>
      <p:sp>
        <p:nvSpPr>
          <p:cNvPr id="124" name="Use the newly refined aquaplanet capabilities in development version of CESM2.…"/>
          <p:cNvSpPr txBox="1"/>
          <p:nvPr/>
        </p:nvSpPr>
        <p:spPr>
          <a:xfrm>
            <a:off x="722604" y="9977753"/>
            <a:ext cx="8398855" cy="2609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228600" indent="-228600" algn="l" defTabSz="457200">
              <a:buSzPct val="100000"/>
              <a:buChar char="•"/>
              <a:defRPr sz="1800" b="0"/>
            </a:pPr>
            <a:r>
              <a:t>This paper documents new modeling capabilities released in CESM2, namely the inclusion of a RCE compset that can be run using the standard CESM workflow.</a:t>
            </a:r>
          </a:p>
          <a:p>
            <a:pPr marL="228600" indent="-228600" algn="l" defTabSz="457200">
              <a:buSzPct val="100000"/>
              <a:buChar char="•"/>
              <a:defRPr sz="1800" b="0"/>
            </a:pPr>
            <a:r>
              <a:t>CAM5 simulates higher precipitation rates that result in larger global average precipitation, despite lower outgoing longwave radiation compared to CAM6.</a:t>
            </a:r>
          </a:p>
          <a:p>
            <a:pPr marL="228600" indent="-228600" algn="l" defTabSz="457200">
              <a:buSzPct val="100000"/>
              <a:buChar char="•"/>
              <a:defRPr sz="1800" b="0"/>
            </a:pPr>
            <a:r>
              <a:t>Anvil clouds rise and decrease in coverage with warming while extreme precipitation strengthens and convective aggregation increases.</a:t>
            </a:r>
          </a:p>
          <a:p>
            <a:pPr marL="228600" indent="-228600" algn="l" defTabSz="457200">
              <a:buSzPct val="100000"/>
              <a:buChar char="•"/>
              <a:defRPr sz="1800" b="0"/>
            </a:pPr>
            <a:r>
              <a:t>Differing parameterizations lead to a reduction of low-level clouds in CAM6, consistent with differences in more realistic simulations</a:t>
            </a:r>
          </a:p>
        </p:txBody>
      </p:sp>
      <p:sp>
        <p:nvSpPr>
          <p:cNvPr id="125" name="Impact"/>
          <p:cNvSpPr txBox="1"/>
          <p:nvPr/>
        </p:nvSpPr>
        <p:spPr>
          <a:xfrm>
            <a:off x="314401" y="9358653"/>
            <a:ext cx="1123798" cy="4610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t>Impact</a:t>
            </a:r>
          </a:p>
        </p:txBody>
      </p:sp>
      <p:sp>
        <p:nvSpPr>
          <p:cNvPr id="126" name="Time mean zonal mean precipitation and (right column) their differences for subsets of the aquaplanet simulation suite that highlight sensitivities of the choice of model (a, b) ocean type, (c, d) physics, and (e, f) horizontal grid resolution."/>
          <p:cNvSpPr txBox="1"/>
          <p:nvPr/>
        </p:nvSpPr>
        <p:spPr>
          <a:xfrm>
            <a:off x="13581770" y="12347927"/>
            <a:ext cx="9446713" cy="711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defRPr sz="1200" b="0">
                <a:solidFill>
                  <a:srgbClr val="027001"/>
                </a:solidFill>
                <a:latin typeface="Source Serif Pro Light"/>
                <a:ea typeface="Source Serif Pro Light"/>
                <a:cs typeface="Source Serif Pro Light"/>
                <a:sym typeface="Source Serif Pro Light"/>
              </a:defRPr>
            </a:lvl1pPr>
          </a:lstStyle>
          <a:p>
            <a:r>
              <a:t>Hourly averaged snapshot of outgoing longwave radiation (gray shading) and total precipitation rate (color shading) from the last day of the three CAM5 (left) and CAM6 (right) RCE simulations with SSTs of 295 K, 300 K, and 305 K. Note, for comparison purposes the colorbars used match those in Wing et al. (2018), which introduced the RCEMIP protocols.</a:t>
            </a:r>
          </a:p>
        </p:txBody>
      </p:sp>
      <p:sp>
        <p:nvSpPr>
          <p:cNvPr id="127" name="Use the newly refined aquaplanet capabilities in development version of CESM2.…"/>
          <p:cNvSpPr txBox="1"/>
          <p:nvPr/>
        </p:nvSpPr>
        <p:spPr>
          <a:xfrm>
            <a:off x="722604" y="6483444"/>
            <a:ext cx="8398855" cy="1771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228600" indent="-228600" algn="l" defTabSz="457200">
              <a:buSzPct val="100000"/>
              <a:buChar char="•"/>
              <a:defRPr sz="1800" b="0"/>
            </a:pPr>
            <a:r>
              <a:t>Develop and document CESM compsets appropriate for RCEMIP. </a:t>
            </a:r>
          </a:p>
          <a:p>
            <a:pPr marL="228600" indent="-228600" algn="l" defTabSz="457200">
              <a:buSzPct val="100000"/>
              <a:buChar char="•"/>
              <a:defRPr sz="1800" b="0"/>
            </a:pPr>
            <a:r>
              <a:t>Run CAM5 and CAM6 in RCE for 3 different specified surface temperatures. </a:t>
            </a:r>
          </a:p>
          <a:p>
            <a:pPr marL="228600" indent="-228600" algn="l" defTabSz="457200">
              <a:buSzPct val="100000"/>
              <a:buChar char="•"/>
              <a:defRPr sz="1800" b="0"/>
            </a:pPr>
            <a:r>
              <a:t>Describe and compare the circulation, moisture, precipitation, and clouds between the models and with prescribed warming.</a:t>
            </a:r>
          </a:p>
          <a:p>
            <a:pPr marL="228600" indent="-228600" algn="l" defTabSz="457200">
              <a:buSzPct val="100000"/>
              <a:buChar char="•"/>
              <a:defRPr sz="1800" b="0"/>
            </a:pPr>
            <a:r>
              <a:t>Compare results, including climate sensitivity, with realistic configurations of CESM.</a:t>
            </a:r>
          </a:p>
        </p:txBody>
      </p:sp>
      <p:pic>
        <p:nvPicPr>
          <p:cNvPr id="128" name="Image" descr="Image"/>
          <p:cNvPicPr>
            <a:picLocks noChangeAspect="1"/>
          </p:cNvPicPr>
          <p:nvPr/>
        </p:nvPicPr>
        <p:blipFill>
          <a:blip r:embed="rId2">
            <a:extLst/>
          </a:blip>
          <a:stretch>
            <a:fillRect/>
          </a:stretch>
        </p:blipFill>
        <p:spPr>
          <a:xfrm>
            <a:off x="13609794" y="3095046"/>
            <a:ext cx="8794464" cy="8678748"/>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288</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Helvetica Neue</vt:lpstr>
      <vt:lpstr>Helvetica Neue Light</vt:lpstr>
      <vt:lpstr>Helvetica Neue Medium</vt:lpstr>
      <vt:lpstr>Helvetica Neue Thin</vt:lpstr>
      <vt:lpstr>Source Serif Pro Light</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modified xsi:type="dcterms:W3CDTF">2022-02-23T17:09:54Z</dcterms:modified>
</cp:coreProperties>
</file>