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2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/>
  <p:cmAuthor id="2" name="William D Collins" initials="WDC [2]" lastIdx="1" clrIdx="1"/>
  <p:cmAuthor id="3" name="William D Collins" initials="WDC [3]" lastIdx="1" clrIdx="2"/>
  <p:cmAuthor id="4" name="William D Collins" initials="WDC [4]" lastIdx="1" clrIdx="3"/>
  <p:cmAuthor id="5" name="William D Collins" initials="WDC [5]" lastIdx="1" clrIdx="4"/>
  <p:cmAuthor id="6" name="William D Collins" initials="WD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86E25"/>
    <a:srgbClr val="1C75BC"/>
    <a:srgbClr val="88AC2E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574" autoAdjust="0"/>
  </p:normalViewPr>
  <p:slideViewPr>
    <p:cSldViewPr snapToGrid="0" snapToObjects="1">
      <p:cViewPr varScale="1">
        <p:scale>
          <a:sx n="154" d="100"/>
          <a:sy n="154" d="100"/>
        </p:scale>
        <p:origin x="1240" y="18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531495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chemeClr val="accent4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1980861"/>
            <a:ext cx="5786275" cy="90929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69"/>
            <a:ext cx="5786275" cy="152553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6" y="4747975"/>
            <a:ext cx="2883535" cy="329803"/>
          </a:xfrm>
          <a:prstGeom prst="rect">
            <a:avLst/>
          </a:prstGeom>
        </p:spPr>
        <p:txBody>
          <a:bodyPr/>
          <a:lstStyle>
            <a:lvl1pPr>
              <a:defRPr sz="825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550885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4681690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0" descr="CRD_logo_new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55182" y="4686301"/>
            <a:ext cx="988971" cy="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1" y="247650"/>
            <a:ext cx="9140825" cy="178594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6" y="233363"/>
            <a:ext cx="9140825" cy="164306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1" y="197644"/>
            <a:ext cx="9140825" cy="175022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48816"/>
            <a:ext cx="9144000" cy="2714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7666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417910"/>
            <a:ext cx="9147175" cy="17502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77666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587217"/>
            <a:ext cx="3350984" cy="3578253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chemeClr val="accent4"/>
                </a:solidFill>
              </a:defRPr>
            </a:lvl1pPr>
            <a:lvl2pPr>
              <a:defRPr sz="105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1980861"/>
            <a:ext cx="5786275" cy="90929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160769"/>
            <a:ext cx="5786275" cy="1525531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6" y="4747975"/>
            <a:ext cx="2883535" cy="329803"/>
          </a:xfrm>
          <a:prstGeom prst="rect">
            <a:avLst/>
          </a:prstGeom>
        </p:spPr>
        <p:txBody>
          <a:bodyPr/>
          <a:lstStyle>
            <a:lvl1pPr>
              <a:defRPr sz="825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550885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4681690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CRD_logo_new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55182" y="4686301"/>
            <a:ext cx="988971" cy="4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3470"/>
            <a:ext cx="8392886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/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3387841" y="952418"/>
            <a:ext cx="5786275" cy="767525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3395590" y="2343631"/>
            <a:ext cx="5786275" cy="562025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3387841" y="3359176"/>
            <a:ext cx="5786275" cy="710236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66083"/>
            <a:ext cx="2438400" cy="3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4742260"/>
            <a:ext cx="3187700" cy="329803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E3D77-9788-BEB8-5989-67B3B786E57D}"/>
              </a:ext>
            </a:extLst>
          </p:cNvPr>
          <p:cNvSpPr txBox="1"/>
          <p:nvPr userDrawn="1"/>
        </p:nvSpPr>
        <p:spPr>
          <a:xfrm>
            <a:off x="4839419" y="672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3470"/>
            <a:ext cx="8392886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/>
          </p:nvPr>
        </p:nvSpPr>
        <p:spPr>
          <a:xfrm>
            <a:off x="69742" y="620167"/>
            <a:ext cx="2896668" cy="3572175"/>
          </a:xfrm>
          <a:prstGeom prst="rect">
            <a:avLst/>
          </a:prstGeom>
        </p:spPr>
        <p:txBody>
          <a:bodyPr/>
          <a:lstStyle>
            <a:lvl1pPr>
              <a:defRPr sz="1350" b="0" baseline="0">
                <a:solidFill>
                  <a:srgbClr val="008000"/>
                </a:solidFill>
              </a:defRPr>
            </a:lvl1pPr>
            <a:lvl2pPr>
              <a:defRPr sz="1050"/>
            </a:lvl2pPr>
          </a:lstStyle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4165470"/>
            <a:ext cx="3352280" cy="516220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750"/>
              </a:lnSpc>
              <a:spcBef>
                <a:spcPts val="0"/>
              </a:spcBef>
              <a:defRPr sz="75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1" y="809286"/>
            <a:ext cx="5786275" cy="910657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1" y="2571750"/>
            <a:ext cx="5786275" cy="318408"/>
          </a:xfrm>
          <a:prstGeom prst="rect">
            <a:avLst/>
          </a:prstGeom>
        </p:spPr>
        <p:txBody>
          <a:bodyPr/>
          <a:lstStyle>
            <a:lvl1pPr marL="171450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1" y="3797085"/>
            <a:ext cx="5786275" cy="889215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buFont typeface="Arial" panose="020B0604020202020204" pitchFamily="34" charset="0"/>
              <a:buChar char="‒"/>
              <a:defRPr sz="10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66083"/>
            <a:ext cx="2438400" cy="3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4742461"/>
            <a:ext cx="1351650" cy="27432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686300"/>
            <a:ext cx="762000" cy="444985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4720590"/>
            <a:ext cx="548640" cy="40235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4720229"/>
            <a:ext cx="548640" cy="3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9" y="3981450"/>
            <a:ext cx="3373437" cy="184547"/>
          </a:xfrm>
          <a:prstGeom prst="rect">
            <a:avLst/>
          </a:prstGeom>
        </p:spPr>
        <p:txBody>
          <a:bodyPr/>
          <a:lstStyle>
            <a:lvl1pPr>
              <a:defRPr sz="75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1" y="2930129"/>
            <a:ext cx="5786275" cy="2085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1" y="2257584"/>
            <a:ext cx="5786275" cy="47620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1" y="586979"/>
            <a:ext cx="5786275" cy="2059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5pPr>
      <a:lvl6pPr marL="341891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6pPr>
      <a:lvl7pPr marL="683783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7pPr>
      <a:lvl8pPr marL="102567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8pPr>
      <a:lvl9pPr marL="1367565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342377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53571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5949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8328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0404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95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86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77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1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3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7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6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5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47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4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32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4238786" y="2843940"/>
            <a:ext cx="5485646" cy="149342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en-US" sz="1350" dirty="0"/>
          </a:p>
          <a:p>
            <a:pPr defTabSz="685800"/>
            <a:endParaRPr lang="en-US" sz="400" dirty="0"/>
          </a:p>
          <a:p>
            <a:pPr defTabSz="685800"/>
            <a:endParaRPr lang="en-US" sz="1350" dirty="0"/>
          </a:p>
          <a:p>
            <a:pPr defTabSz="685800"/>
            <a:r>
              <a:rPr lang="en-US" sz="1350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4238787" y="1528743"/>
            <a:ext cx="5485646" cy="14934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800" dirty="0"/>
              <a:t>  </a:t>
            </a:r>
          </a:p>
          <a:p>
            <a:pPr defTabSz="685800"/>
            <a:r>
              <a:rPr lang="en-US" sz="1350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4238786" y="555983"/>
            <a:ext cx="4935329" cy="2059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350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5pPr>
      <a:lvl6pPr marL="341891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6pPr>
      <a:lvl7pPr marL="683783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7pPr>
      <a:lvl8pPr marL="1025670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8pPr>
      <a:lvl9pPr marL="1367565" algn="ctr" rtl="0" eaLnBrk="1" fontAlgn="base" hangingPunct="1">
        <a:spcBef>
          <a:spcPct val="0"/>
        </a:spcBef>
        <a:spcAft>
          <a:spcPct val="0"/>
        </a:spcAft>
        <a:defRPr sz="18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342377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35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853571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95949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8328" indent="-1700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0404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295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86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077" indent="-170949" algn="l" defTabSz="683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891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783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7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6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55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47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40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32" algn="l" defTabSz="683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631767" y="12038"/>
            <a:ext cx="7946967" cy="53149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Real-time attribution of the influence of climate change on extreme weather events: A storyline case study of Hurricane Ian rainfall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4035829" y="694111"/>
            <a:ext cx="5108173" cy="200353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ea typeface="SimSun" panose="02010600030101010101" pitchFamily="2" charset="-122"/>
              </a:rPr>
              <a:t>As the Earth continues to warm due to human greenhouse gas emissions, there is a growing need to efficiently communicate the effect that global warming has on individual extreme weather events. Using a storyline approach, we present a rapid attribution of the increase in rainfall over Florida during Hurricane Ian in 2022 due to climate change as a case study.</a:t>
            </a:r>
            <a:endParaRPr lang="en-US" sz="13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3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34"/>
          </p:nvPr>
        </p:nvSpPr>
        <p:spPr>
          <a:xfrm>
            <a:off x="4118959" y="2022504"/>
            <a:ext cx="4916977" cy="196287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ea typeface="SimSun" panose="02010600030101010101" pitchFamily="2" charset="-122"/>
              </a:rPr>
              <a:t>Using a previously developed and tested hindcast attribution methodology applied to the 2020 Atlantic Hurricane season, we demonstrated in near real-time that storyline rapid assessments of individual tropical cyclones can be completed during an event. Such rapid assessment offers scientists a useful tool in answering questions about the climate change effect on individual extreme weather events as they unfold.</a:t>
            </a:r>
            <a:endParaRPr lang="en-US" sz="13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191194" y="3588133"/>
            <a:ext cx="8844742" cy="1022467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ea typeface="SimSun" panose="02010600030101010101" pitchFamily="2" charset="-122"/>
              </a:rPr>
              <a:t>Using a previously developed and tested hindcast attribution methodology applied to the 2020 Atlantic Hurricane season, we demonstrated in near real-time that storyline rapid assessments of individual tropical cyclones can be completed during an event. Such rapid assessment offers scientists a useful tool in answering questions about the climate change effect on individual extreme weather events as they unfold.</a:t>
            </a:r>
            <a:endParaRPr lang="en-US" sz="13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effectLst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1072" y="2747463"/>
            <a:ext cx="39147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Ensemble average 3-day accumulated rainfall in inches (in) for the Hurricane Ian for CAM forecasts initialized on September 27, 2022 at 12Z for the (a) counterfactual and (b) actual ensembles.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F5B612A-0810-B64F-AA3B-2AFE7E169A9B}"/>
              </a:ext>
            </a:extLst>
          </p:cNvPr>
          <p:cNvSpPr>
            <a:spLocks noGrp="1" noChangeArrowheads="1"/>
          </p:cNvSpPr>
          <p:nvPr>
            <p:ph type="body" sz="quarter" idx="26"/>
          </p:nvPr>
        </p:nvSpPr>
        <p:spPr bwMode="auto">
          <a:xfrm>
            <a:off x="108064" y="4361706"/>
            <a:ext cx="8927872" cy="4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Kevin Reed, Michael Wehner (2023) Real-time attribution of the influence of climate change on extreme weather events: A storyline case study of Hurricane Ian rainfall. 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Environmental Research: Climate. 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2 043001, </a:t>
            </a:r>
            <a:r>
              <a:rPr lang="en-US" sz="1000" b="1" dirty="0">
                <a:effectLst/>
                <a:ea typeface="Times New Roman" panose="02020603050405020304" pitchFamily="18" charset="0"/>
              </a:rPr>
              <a:t>DOI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10.1088/2752-5295/acfd4e</a:t>
            </a:r>
          </a:p>
          <a:p>
            <a:endParaRPr lang="en-US" sz="11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DA3091C-2778-B04F-A1C1-F2B2577F2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" y="648392"/>
            <a:ext cx="71174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AF69C-7101-B683-FBBD-45E0AC0A98E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1006" y="-399014"/>
            <a:ext cx="3487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915D2-2CC4-9157-BAB0-D26055B77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" t="3792" r="-22" b="5634"/>
          <a:stretch/>
        </p:blipFill>
        <p:spPr>
          <a:xfrm>
            <a:off x="187038" y="607864"/>
            <a:ext cx="3848791" cy="2103120"/>
          </a:xfrm>
          <a:prstGeom prst="rect">
            <a:avLst/>
          </a:prstGeom>
        </p:spPr>
      </p:pic>
      <p:pic>
        <p:nvPicPr>
          <p:cNvPr id="5" name="Google Shape;48;p5">
            <a:extLst>
              <a:ext uri="{FF2B5EF4-FFF2-40B4-BE49-F238E27FC236}">
                <a16:creationId xmlns:a16="http://schemas.microsoft.com/office/drawing/2014/main" id="{0CDEBBB7-926D-CFC3-2319-3289B8E952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193" y="4741133"/>
            <a:ext cx="1628856" cy="27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96ACF75-B1B9-BA7E-3920-675716BC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4717931"/>
            <a:ext cx="1721187" cy="3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17621</TotalTime>
  <Words>289</Words>
  <Application>Microsoft Macintosh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Other EESA Highlights (not DOE-SC)</vt:lpstr>
      <vt:lpstr>DOE-SC EESA Highlights</vt:lpstr>
      <vt:lpstr>Real-time attribution of the influence of climate change on extreme weather events: A storyline case study of Hurricane Ian rainfall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Michael Wehner</cp:lastModifiedBy>
  <cp:revision>175</cp:revision>
  <dcterms:created xsi:type="dcterms:W3CDTF">2016-02-10T19:06:12Z</dcterms:created>
  <dcterms:modified xsi:type="dcterms:W3CDTF">2023-11-02T00:32:09Z</dcterms:modified>
</cp:coreProperties>
</file>