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4"/>
    <p:restoredTop sz="94830"/>
  </p:normalViewPr>
  <p:slideViewPr>
    <p:cSldViewPr>
      <p:cViewPr varScale="1">
        <p:scale>
          <a:sx n="117" d="100"/>
          <a:sy n="117" d="100"/>
        </p:scale>
        <p:origin x="18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AD94F-A9DF-47F8-8C25-655497794EAE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4E4AD-89E7-494E-8614-5DFBD6D9E9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03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4E4AD-89E7-494E-8614-5DFBD6D9E95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208" y="2331034"/>
            <a:ext cx="4020974" cy="396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</a:p>
          <a:p>
            <a:pPr marL="342900" indent="-34290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Validate simulation with metrics based on satellites &amp;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in-situ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observations from ice-tethered profilers (ITPs) and current meter arrays, hydrographic climatology, &amp; Arctic State Estimate.</a:t>
            </a:r>
          </a:p>
          <a:p>
            <a:pPr marL="342900" indent="-34290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Understand the role of the upper-ocean in sea-ice coverage biases.</a:t>
            </a:r>
          </a:p>
          <a:p>
            <a:pPr marL="342900" indent="-34290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Determine impacts of sea-ice/ocean feedbacks e.g., excessive summer melt &amp; then refreezing leading to excessive brine rejection &amp; oceanic convective mixing, potentially bringing warm sub-surface Atlantic Water into the mixed layer and in contact with sea-ice.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-48362" y="68644"/>
            <a:ext cx="91923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Arial"/>
                <a:cs typeface="Arial"/>
              </a:rPr>
              <a:t>Arctic Ice-Ocean Interactions in an 8-2 Kilometer Resolution Global Model </a:t>
            </a: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4495800" y="4572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66700" y="6400800"/>
            <a:ext cx="8610600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Fine, E.C., J.L. McClean, D.P. Ivanova, A.P. Craig, A.J. </a:t>
            </a:r>
            <a:r>
              <a:rPr lang="en-U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Wallcraft</a:t>
            </a:r>
            <a:r>
              <a:rPr lang="en-US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E.P. </a:t>
            </a:r>
            <a:r>
              <a:rPr lang="en-U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Chassignet</a:t>
            </a:r>
            <a:r>
              <a:rPr lang="en-US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E. </a:t>
            </a:r>
            <a:r>
              <a:rPr lang="en-US" sz="11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Hunke, 2023. </a:t>
            </a:r>
            <a:r>
              <a:rPr lang="en-US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Arctic Ice-Ocean interactions in an 8-2- kilometer resolution global model. Ocean Modelling, 102228, </a:t>
            </a:r>
            <a:r>
              <a:rPr lang="en-US" sz="11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10.1016/j.ocemod.2023.102228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44180" y="517461"/>
            <a:ext cx="4275420" cy="1954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>
                <a:latin typeface="Arial"/>
                <a:cs typeface="Arial"/>
              </a:rPr>
              <a:t>Objective</a:t>
            </a:r>
          </a:p>
          <a:p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 a new atmospheric reanalysis forced ultrahigh (~2-4 km in Arctic) resolution global ocean-sea ice model to investigate the influence of the upper Arctic ocean on Arctic sea ice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during 2017-2020.</a:t>
            </a:r>
            <a:endParaRPr lang="en-U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E3D6BCB-0A52-6965-2F8E-778D3FE81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0133" y="1197428"/>
            <a:ext cx="4589953" cy="363371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AC5C3E0-FE30-2149-EE12-B1294528EC15}"/>
              </a:ext>
            </a:extLst>
          </p:cNvPr>
          <p:cNvSpPr txBox="1"/>
          <p:nvPr/>
        </p:nvSpPr>
        <p:spPr>
          <a:xfrm>
            <a:off x="4121611" y="4789714"/>
            <a:ext cx="502238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Helvetica" pitchFamily="2" charset="0"/>
              </a:rPr>
              <a:t>a) </a:t>
            </a:r>
            <a:r>
              <a:rPr lang="en-US" sz="1200" dirty="0">
                <a:latin typeface="Helvetica" pitchFamily="2" charset="0"/>
              </a:rPr>
              <a:t>M</a:t>
            </a:r>
            <a:r>
              <a:rPr lang="en-US" sz="1200" dirty="0">
                <a:effectLst/>
                <a:latin typeface="Helvetica" pitchFamily="2" charset="0"/>
              </a:rPr>
              <a:t>ap of ITP deployment, b) observed  &amp; c) modeled temperature (°C) along ITP deployment, d) model-observed temperature difference (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°</a:t>
            </a:r>
            <a:r>
              <a:rPr lang="en-US" sz="1200" dirty="0">
                <a:effectLst/>
                <a:latin typeface="Helvetica" pitchFamily="2" charset="0"/>
              </a:rPr>
              <a:t>C), e) observed and f) modeled buoyancy frequency (rad</a:t>
            </a:r>
            <a:r>
              <a:rPr lang="en-US" sz="1200" baseline="30000" dirty="0">
                <a:effectLst/>
                <a:latin typeface="Helvetica" pitchFamily="2" charset="0"/>
              </a:rPr>
              <a:t>2</a:t>
            </a:r>
            <a:r>
              <a:rPr lang="en-US" sz="1200" dirty="0">
                <a:effectLst/>
                <a:latin typeface="Helvetica" pitchFamily="2" charset="0"/>
              </a:rPr>
              <a:t>s</a:t>
            </a:r>
            <a:r>
              <a:rPr lang="en-US" sz="1200" baseline="30000" dirty="0">
                <a:effectLst/>
                <a:latin typeface="Helvetica" pitchFamily="2" charset="0"/>
              </a:rPr>
              <a:t>-2 </a:t>
            </a:r>
            <a:r>
              <a:rPr lang="en-US" sz="1200" dirty="0">
                <a:effectLst/>
                <a:latin typeface="Helvetica" pitchFamily="2" charset="0"/>
              </a:rPr>
              <a:t>), g) model-observed buoyancy frequency difference (rad rad</a:t>
            </a:r>
            <a:r>
              <a:rPr lang="en-US" sz="1200" baseline="30000" dirty="0">
                <a:effectLst/>
                <a:latin typeface="Helvetica" pitchFamily="2" charset="0"/>
              </a:rPr>
              <a:t>2</a:t>
            </a:r>
            <a:r>
              <a:rPr lang="en-US" sz="1200" dirty="0">
                <a:effectLst/>
                <a:latin typeface="Helvetica" pitchFamily="2" charset="0"/>
              </a:rPr>
              <a:t>s </a:t>
            </a:r>
            <a:r>
              <a:rPr lang="en-US" sz="1200" baseline="30000" dirty="0">
                <a:effectLst/>
                <a:latin typeface="Helvetica" pitchFamily="2" charset="0"/>
              </a:rPr>
              <a:t>-2</a:t>
            </a:r>
            <a:r>
              <a:rPr lang="en-US" sz="1200" dirty="0">
                <a:effectLst/>
                <a:latin typeface="Helvetica" pitchFamily="2" charset="0"/>
              </a:rPr>
              <a:t>). </a:t>
            </a:r>
            <a:r>
              <a:rPr lang="en-US" sz="1200" dirty="0">
                <a:latin typeface="Helvetica" pitchFamily="2" charset="0"/>
              </a:rPr>
              <a:t>M</a:t>
            </a:r>
            <a:r>
              <a:rPr lang="en-US" sz="1200" dirty="0">
                <a:effectLst/>
                <a:latin typeface="Helvetica" pitchFamily="2" charset="0"/>
              </a:rPr>
              <a:t>ixed layer depth (MLD): red lines in panels b, c, e, and f. Colors corresponding to locations in panel a) are plotted across the tops of b) and e).</a:t>
            </a:r>
            <a:r>
              <a:rPr lang="en-US" sz="1200" dirty="0">
                <a:latin typeface="Helvetica" pitchFamily="2" charset="0"/>
              </a:rPr>
              <a:t> </a:t>
            </a:r>
            <a:r>
              <a:rPr lang="en-US" sz="1200" dirty="0">
                <a:effectLst/>
                <a:latin typeface="Helvetica" pitchFamily="2" charset="0"/>
              </a:rPr>
              <a:t>Model is warmer below the MLD than observed; MLDs are deeper &amp; stratification is lower in the model relative to observations.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493760" y="584263"/>
            <a:ext cx="2886754" cy="132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Impact </a:t>
            </a:r>
          </a:p>
          <a:p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Declining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sea ice in the rapidly warming Arctic induces ocean-sea ice feedbacks that further perpetuate sea-ice loss. 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D26C0F-2624-EBAB-D521-96217047CE25}"/>
              </a:ext>
            </a:extLst>
          </p:cNvPr>
          <p:cNvSpPr txBox="1"/>
          <p:nvPr/>
        </p:nvSpPr>
        <p:spPr>
          <a:xfrm>
            <a:off x="4822372" y="2141296"/>
            <a:ext cx="2786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effectLst/>
                <a:latin typeface="Helvetica" pitchFamily="2" charset="0"/>
              </a:rPr>
              <a:t>ITP #111 section in the eastern Arctic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337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McClean, Julie</cp:lastModifiedBy>
  <cp:revision>53</cp:revision>
  <dcterms:created xsi:type="dcterms:W3CDTF">2006-08-16T00:00:00Z</dcterms:created>
  <dcterms:modified xsi:type="dcterms:W3CDTF">2023-06-02T21:48:44Z</dcterms:modified>
</cp:coreProperties>
</file>