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6284"/>
    <a:srgbClr val="5D8BBC"/>
    <a:srgbClr val="2D4059"/>
    <a:srgbClr val="555657"/>
    <a:srgbClr val="BCE0F7"/>
    <a:srgbClr val="549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5"/>
    <p:restoredTop sz="96327"/>
  </p:normalViewPr>
  <p:slideViewPr>
    <p:cSldViewPr snapToGrid="0">
      <p:cViewPr varScale="1">
        <p:scale>
          <a:sx n="119" d="100"/>
          <a:sy n="119" d="100"/>
        </p:scale>
        <p:origin x="9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CMDI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FEE4A0-DA22-B9C3-B8B4-9B26AD47A817}"/>
              </a:ext>
            </a:extLst>
          </p:cNvPr>
          <p:cNvSpPr/>
          <p:nvPr userDrawn="1"/>
        </p:nvSpPr>
        <p:spPr>
          <a:xfrm>
            <a:off x="1" y="6213473"/>
            <a:ext cx="10654747" cy="644527"/>
          </a:xfrm>
          <a:prstGeom prst="rect">
            <a:avLst/>
          </a:prstGeom>
          <a:solidFill>
            <a:srgbClr val="2D4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186069-F076-2D37-9828-5FDDE69766B0}"/>
              </a:ext>
            </a:extLst>
          </p:cNvPr>
          <p:cNvSpPr/>
          <p:nvPr userDrawn="1"/>
        </p:nvSpPr>
        <p:spPr>
          <a:xfrm>
            <a:off x="0" y="14736"/>
            <a:ext cx="12192000" cy="955291"/>
          </a:xfrm>
          <a:prstGeom prst="rect">
            <a:avLst/>
          </a:prstGeom>
          <a:solidFill>
            <a:srgbClr val="2D4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8CC64AF-240B-8092-859C-ECAF7C7A5B0A}"/>
              </a:ext>
            </a:extLst>
          </p:cNvPr>
          <p:cNvSpPr/>
          <p:nvPr userDrawn="1"/>
        </p:nvSpPr>
        <p:spPr>
          <a:xfrm>
            <a:off x="10353874" y="6181572"/>
            <a:ext cx="709955" cy="7099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SC Logos | U.S. DOE Office of Science (SC)">
            <a:extLst>
              <a:ext uri="{FF2B5EF4-FFF2-40B4-BE49-F238E27FC236}">
                <a16:creationId xmlns:a16="http://schemas.microsoft.com/office/drawing/2014/main" id="{4DE1D5AB-E320-1E35-9E2F-6A9B36AF89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94956"/>
            <a:ext cx="2969250" cy="49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34C7779-5143-21CE-FA35-ACD1CDF425BE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0" y="12739"/>
            <a:ext cx="12192000" cy="957289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A055F77E-E214-34DD-BC3A-A80EB3981838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481377" y="6316901"/>
            <a:ext cx="2357532" cy="45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C71597FA-8566-9AF9-690D-67DE107126BC}"/>
              </a:ext>
            </a:extLst>
          </p:cNvPr>
          <p:cNvSpPr>
            <a:spLocks noGrp="1"/>
          </p:cNvSpPr>
          <p:nvPr userDrawn="1">
            <p:ph sz="quarter" idx="11"/>
          </p:nvPr>
        </p:nvSpPr>
        <p:spPr>
          <a:xfrm>
            <a:off x="228600" y="1173164"/>
            <a:ext cx="7046843" cy="418402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55D447D5-7B3B-8FF1-8321-75D254327083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7345018" y="1173162"/>
            <a:ext cx="4642196" cy="499529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Figure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A6169E90-7E91-3B26-3F25-4158CE351257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9756" y="5517094"/>
            <a:ext cx="7235687" cy="655637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Citation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D866935B-5243-53C5-4A66-C8100B5DDA7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41826" y="6197597"/>
            <a:ext cx="1856766" cy="68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81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09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8D6C4F-31F1-BD78-32FE-7304AA80B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A31DF-B457-FC01-4847-402DDABE3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0878B-27F9-975A-04C4-F2976FB7FF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4E65F-3932-8741-91B4-E7F3FA2AE57B}" type="datetimeFigureOut">
              <a:rPr lang="en-US" smtClean="0"/>
              <a:t>1/3/24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C4DBD-A917-9197-F0E0-A48D1B452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1A4A-DAFB-80AC-757D-84513CCAB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92244-F714-3B47-A3E2-A1980DE0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7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F59A55-77B6-F553-B636-0345EE8DF3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Summertime Near-Surface Temperature (T</a:t>
            </a:r>
            <a:r>
              <a:rPr lang="en-US" baseline="-25000" dirty="0"/>
              <a:t>2m</a:t>
            </a:r>
            <a:r>
              <a:rPr lang="en-US" dirty="0"/>
              <a:t>) Biases Over the Central United States in Convection-Permitting Simulations (CPMs)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BD4CC3C-6069-1668-7FFD-790859CF46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28601" y="1053095"/>
            <a:ext cx="6832076" cy="464315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Question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How do biases of summertime near-surface temperature (T</a:t>
            </a:r>
            <a:r>
              <a:rPr lang="en-US" sz="1400" baseline="-25000" dirty="0"/>
              <a:t>2m</a:t>
            </a:r>
            <a:r>
              <a:rPr lang="en-US" sz="1400" dirty="0"/>
              <a:t>) in CPMs compare to those in coarser-resolution models and do they arise from similar reasons? 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What is the relationship of T</a:t>
            </a:r>
            <a:r>
              <a:rPr lang="en-US" sz="1400" baseline="-25000" dirty="0"/>
              <a:t>2m</a:t>
            </a:r>
            <a:r>
              <a:rPr lang="en-US" sz="1400" dirty="0"/>
              <a:t> (likely through evaporative fraction: EF) to precipitation, and meso-scale convective systems (MCSs) in particular, and through which physical processes does the surface force the atmosphere or vice versa?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How can CPMs be changed to reduce their biases in T</a:t>
            </a:r>
            <a:r>
              <a:rPr lang="en-US" sz="1400" baseline="-25000" dirty="0"/>
              <a:t>2m</a:t>
            </a:r>
            <a:r>
              <a:rPr lang="en-US" sz="1400" dirty="0"/>
              <a:t> and MCSs?</a:t>
            </a:r>
            <a:endParaRPr lang="en-US" sz="1400" b="0" dirty="0">
              <a:solidFill>
                <a:schemeClr val="tx1"/>
              </a:solidFill>
              <a:latin typeface="+mn-lt"/>
            </a:endParaRP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600" b="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Accomplishments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latin typeface="+mn-lt"/>
              </a:rPr>
              <a:t>CPMs have surface warm biases mainly because of EF underestimation, similar to coarser-resolution models.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latin typeface="+mn-lt"/>
              </a:rPr>
              <a:t>The simulations of MCSs can be degraded by the EF biases, which also influence surface warm biases.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latin typeface="+mn-lt"/>
              </a:rPr>
              <a:t>The land surface impacts precipitation via its influence on EF whereas spring precipitation impacts summertime soil moisture.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sz="600" b="0" dirty="0">
              <a:solidFill>
                <a:schemeClr val="tx1"/>
              </a:solidFill>
              <a:latin typeface="+mn-lt"/>
            </a:endParaRPr>
          </a:p>
          <a:p>
            <a:pPr marL="0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latin typeface="+mn-lt"/>
              </a:rPr>
              <a:t>Our study demonstrates that land processes and land-atmosphere interactions play a very important role in determining the summertime climate of the Central US. This should be the main future focus on improving the two-way interactions between atmospheric convection and surface climate in high-resolution models.</a:t>
            </a:r>
            <a:endParaRPr lang="en-US" sz="1400" b="1" dirty="0">
              <a:solidFill>
                <a:srgbClr val="555657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3955A-96F7-AEA0-D308-041FEEBA16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5709860"/>
            <a:ext cx="7235687" cy="485822"/>
          </a:xfrm>
        </p:spPr>
        <p:txBody>
          <a:bodyPr/>
          <a:lstStyle/>
          <a:p>
            <a:r>
              <a:rPr lang="en-US" sz="1050" dirty="0"/>
              <a:t>Qin, H., Klein, S. A., Ma, H.-Y., Van </a:t>
            </a:r>
            <a:r>
              <a:rPr lang="en-US" sz="1050" dirty="0" err="1"/>
              <a:t>Weverberg</a:t>
            </a:r>
            <a:r>
              <a:rPr lang="en-US" sz="1050" dirty="0"/>
              <a:t>, K., Feng, Z., Chen, X., et al. (2023). Summertime near-surface temperature biases over the central United States in convection-permitting simulations. Journal of Geophysical Research: Atmospheres, 128, e2023JD038624. https://</a:t>
            </a:r>
            <a:r>
              <a:rPr lang="en-US" sz="1050" dirty="0" err="1"/>
              <a:t>doi.org</a:t>
            </a:r>
            <a:r>
              <a:rPr lang="en-US" sz="1050" dirty="0"/>
              <a:t>/10.1029/2023JD038624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665418-4C7B-63CC-99E0-7277E7E7BA28}"/>
              </a:ext>
            </a:extLst>
          </p:cNvPr>
          <p:cNvSpPr txBox="1"/>
          <p:nvPr/>
        </p:nvSpPr>
        <p:spPr>
          <a:xfrm>
            <a:off x="7558755" y="3449851"/>
            <a:ext cx="437130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4162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Models with large warm T</a:t>
            </a:r>
            <a:r>
              <a:rPr lang="en-US" sz="1100" baseline="-25000" dirty="0">
                <a:solidFill>
                  <a:srgbClr val="4162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2m</a:t>
            </a:r>
            <a:r>
              <a:rPr lang="en-US" sz="1100" dirty="0">
                <a:solidFill>
                  <a:srgbClr val="4162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biases have too little EF.  Models with small T</a:t>
            </a:r>
            <a:r>
              <a:rPr lang="en-US" sz="1100" baseline="-25000" dirty="0">
                <a:solidFill>
                  <a:srgbClr val="4162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2m</a:t>
            </a:r>
            <a:r>
              <a:rPr lang="en-US" sz="1100" dirty="0">
                <a:solidFill>
                  <a:srgbClr val="4162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biases have compensating errors between too much shortwave radiation and too much EF.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D474767-42DD-E48F-7380-25944FB756F7}"/>
              </a:ext>
            </a:extLst>
          </p:cNvPr>
          <p:cNvGrpSpPr/>
          <p:nvPr/>
        </p:nvGrpSpPr>
        <p:grpSpPr>
          <a:xfrm>
            <a:off x="6639089" y="6168455"/>
            <a:ext cx="3011765" cy="828373"/>
            <a:chOff x="2947342" y="5409942"/>
            <a:chExt cx="3011765" cy="828373"/>
          </a:xfrm>
        </p:grpSpPr>
        <p:pic>
          <p:nvPicPr>
            <p:cNvPr id="7" name="Graphic 6" descr="Rope Knot with solid fill">
              <a:extLst>
                <a:ext uri="{FF2B5EF4-FFF2-40B4-BE49-F238E27FC236}">
                  <a16:creationId xmlns:a16="http://schemas.microsoft.com/office/drawing/2014/main" id="{D3C10DA2-4596-05F6-620A-902D0E6CE6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533987">
              <a:off x="3979662" y="5613834"/>
              <a:ext cx="960415" cy="624481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CBF6439-6129-FA98-700E-2223464F2F52}"/>
                </a:ext>
              </a:extLst>
            </p:cNvPr>
            <p:cNvSpPr/>
            <p:nvPr userDrawn="1"/>
          </p:nvSpPr>
          <p:spPr>
            <a:xfrm>
              <a:off x="2947342" y="5409942"/>
              <a:ext cx="301176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THREAD</a:t>
              </a:r>
            </a:p>
          </p:txBody>
        </p:sp>
      </p:grpSp>
      <p:pic>
        <p:nvPicPr>
          <p:cNvPr id="13" name="image4.png" descr="Chart, scatter chart&#10;&#10;Description automatically generated">
            <a:extLst>
              <a:ext uri="{FF2B5EF4-FFF2-40B4-BE49-F238E27FC236}">
                <a16:creationId xmlns:a16="http://schemas.microsoft.com/office/drawing/2014/main" id="{55AFB29A-F6B5-2441-803C-08C5E045CED3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7275443" y="1065816"/>
            <a:ext cx="4608322" cy="2410015"/>
          </a:xfrm>
          <a:prstGeom prst="rect">
            <a:avLst/>
          </a:prstGeom>
          <a:ln/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5BCF83E-C57A-561E-F326-E8D4E73543C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373251" y="4117327"/>
            <a:ext cx="4742313" cy="15819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3755D1C-2542-9C93-7B56-56936D31174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16053" y="4375695"/>
            <a:ext cx="404261" cy="353952"/>
          </a:xfrm>
          <a:prstGeom prst="rect">
            <a:avLst/>
          </a:prstGeom>
          <a:ln w="31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A30AB67-8573-684E-3A7C-4A9CFE3406FD}"/>
              </a:ext>
            </a:extLst>
          </p:cNvPr>
          <p:cNvSpPr txBox="1"/>
          <p:nvPr/>
        </p:nvSpPr>
        <p:spPr>
          <a:xfrm>
            <a:off x="7743517" y="5696246"/>
            <a:ext cx="4121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4162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simulations of MCSs can be degraded by the EF biases, which also influence surface warm biases. (Central US Region)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2F7927ED-5A60-F29F-9EC1-643D86CA2D79}"/>
              </a:ext>
            </a:extLst>
          </p:cNvPr>
          <p:cNvSpPr/>
          <p:nvPr/>
        </p:nvSpPr>
        <p:spPr>
          <a:xfrm>
            <a:off x="7187979" y="1065816"/>
            <a:ext cx="4927584" cy="2968576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E7AC0C32-D8F0-1D12-A719-746D3280FBE3}"/>
              </a:ext>
            </a:extLst>
          </p:cNvPr>
          <p:cNvSpPr/>
          <p:nvPr/>
        </p:nvSpPr>
        <p:spPr>
          <a:xfrm>
            <a:off x="7373250" y="4077242"/>
            <a:ext cx="4743637" cy="2077599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81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4397</TotalTime>
  <Words>324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Ullrich, Paul Aaron</dc:creator>
  <cp:lastModifiedBy>Ma, Hsi-Yen</cp:lastModifiedBy>
  <cp:revision>21</cp:revision>
  <dcterms:created xsi:type="dcterms:W3CDTF">2023-03-22T21:09:49Z</dcterms:created>
  <dcterms:modified xsi:type="dcterms:W3CDTF">2024-01-04T17:47:09Z</dcterms:modified>
</cp:coreProperties>
</file>