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6"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F2C6F-7ADA-5B4F-9C10-980ADC7A825B}" v="17" dt="2022-02-03T21:32:24.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458"/>
    <p:restoredTop sz="80511" autoAdjust="0"/>
  </p:normalViewPr>
  <p:slideViewPr>
    <p:cSldViewPr>
      <p:cViewPr varScale="1">
        <p:scale>
          <a:sx n="85" d="100"/>
          <a:sy n="85" d="100"/>
        </p:scale>
        <p:origin x="3712" y="184"/>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n, Yi" userId="7c981728-b8b4-4d24-9b45-c227626c416b" providerId="ADAL" clId="{646F2C6F-7ADA-5B4F-9C10-980ADC7A825B}"/>
    <pc:docChg chg="undo custSel modSld">
      <pc:chgData name="Qin, Yi" userId="7c981728-b8b4-4d24-9b45-c227626c416b" providerId="ADAL" clId="{646F2C6F-7ADA-5B4F-9C10-980ADC7A825B}" dt="2022-02-03T21:52:25.108" v="2589" actId="20577"/>
      <pc:docMkLst>
        <pc:docMk/>
      </pc:docMkLst>
      <pc:sldChg chg="addSp delSp modSp mod modNotes modNotesTx">
        <pc:chgData name="Qin, Yi" userId="7c981728-b8b4-4d24-9b45-c227626c416b" providerId="ADAL" clId="{646F2C6F-7ADA-5B4F-9C10-980ADC7A825B}" dt="2022-02-03T21:52:25.108" v="2589" actId="20577"/>
        <pc:sldMkLst>
          <pc:docMk/>
          <pc:sldMk cId="614292585" sldId="276"/>
        </pc:sldMkLst>
        <pc:spChg chg="add mod">
          <ac:chgData name="Qin, Yi" userId="7c981728-b8b4-4d24-9b45-c227626c416b" providerId="ADAL" clId="{646F2C6F-7ADA-5B4F-9C10-980ADC7A825B}" dt="2022-02-02T23:43:07.107" v="2003" actId="1038"/>
          <ac:spMkLst>
            <pc:docMk/>
            <pc:sldMk cId="614292585" sldId="276"/>
            <ac:spMk id="3" creationId="{6E5C8DCC-BBE8-0D47-A0A3-2065720271F1}"/>
          </ac:spMkLst>
        </pc:spChg>
        <pc:spChg chg="mod">
          <ac:chgData name="Qin, Yi" userId="7c981728-b8b4-4d24-9b45-c227626c416b" providerId="ADAL" clId="{646F2C6F-7ADA-5B4F-9C10-980ADC7A825B}" dt="2022-02-03T21:33:30.746" v="2536" actId="255"/>
          <ac:spMkLst>
            <pc:docMk/>
            <pc:sldMk cId="614292585" sldId="276"/>
            <ac:spMk id="5" creationId="{00000000-0000-0000-0000-000000000000}"/>
          </ac:spMkLst>
        </pc:spChg>
        <pc:spChg chg="mod">
          <ac:chgData name="Qin, Yi" userId="7c981728-b8b4-4d24-9b45-c227626c416b" providerId="ADAL" clId="{646F2C6F-7ADA-5B4F-9C10-980ADC7A825B}" dt="2022-02-03T21:33:02.931" v="2533" actId="1035"/>
          <ac:spMkLst>
            <pc:docMk/>
            <pc:sldMk cId="614292585" sldId="276"/>
            <ac:spMk id="10" creationId="{00000000-0000-0000-0000-000000000000}"/>
          </ac:spMkLst>
        </pc:spChg>
        <pc:spChg chg="mod">
          <ac:chgData name="Qin, Yi" userId="7c981728-b8b4-4d24-9b45-c227626c416b" providerId="ADAL" clId="{646F2C6F-7ADA-5B4F-9C10-980ADC7A825B}" dt="2022-02-03T21:52:05.578" v="2563" actId="20577"/>
          <ac:spMkLst>
            <pc:docMk/>
            <pc:sldMk cId="614292585" sldId="276"/>
            <ac:spMk id="11" creationId="{00000000-0000-0000-0000-000000000000}"/>
          </ac:spMkLst>
        </pc:spChg>
        <pc:spChg chg="mod">
          <ac:chgData name="Qin, Yi" userId="7c981728-b8b4-4d24-9b45-c227626c416b" providerId="ADAL" clId="{646F2C6F-7ADA-5B4F-9C10-980ADC7A825B}" dt="2022-02-03T21:32:24.989" v="2506"/>
          <ac:spMkLst>
            <pc:docMk/>
            <pc:sldMk cId="614292585" sldId="276"/>
            <ac:spMk id="12" creationId="{00000000-0000-0000-0000-000000000000}"/>
          </ac:spMkLst>
        </pc:spChg>
        <pc:spChg chg="mod">
          <ac:chgData name="Qin, Yi" userId="7c981728-b8b4-4d24-9b45-c227626c416b" providerId="ADAL" clId="{646F2C6F-7ADA-5B4F-9C10-980ADC7A825B}" dt="2022-02-03T21:33:06.819" v="2534" actId="1035"/>
          <ac:spMkLst>
            <pc:docMk/>
            <pc:sldMk cId="614292585" sldId="276"/>
            <ac:spMk id="14" creationId="{00000000-0000-0000-0000-000000000000}"/>
          </ac:spMkLst>
        </pc:spChg>
        <pc:grpChg chg="add mod">
          <ac:chgData name="Qin, Yi" userId="7c981728-b8b4-4d24-9b45-c227626c416b" providerId="ADAL" clId="{646F2C6F-7ADA-5B4F-9C10-980ADC7A825B}" dt="2022-02-03T21:33:02.931" v="2533" actId="1035"/>
          <ac:grpSpMkLst>
            <pc:docMk/>
            <pc:sldMk cId="614292585" sldId="276"/>
            <ac:grpSpMk id="6" creationId="{D48288E5-A6A5-B649-A5E1-5026425AA53C}"/>
          </ac:grpSpMkLst>
        </pc:grpChg>
        <pc:grpChg chg="add del">
          <ac:chgData name="Qin, Yi" userId="7c981728-b8b4-4d24-9b45-c227626c416b" providerId="ADAL" clId="{646F2C6F-7ADA-5B4F-9C10-980ADC7A825B}" dt="2022-02-02T20:22:41.006" v="1268" actId="478"/>
          <ac:grpSpMkLst>
            <pc:docMk/>
            <pc:sldMk cId="614292585" sldId="276"/>
            <ac:grpSpMk id="15" creationId="{48F523A8-2F39-B74F-A353-37469388F40E}"/>
          </ac:grpSpMkLst>
        </pc:grpChg>
        <pc:picChg chg="add mod">
          <ac:chgData name="Qin, Yi" userId="7c981728-b8b4-4d24-9b45-c227626c416b" providerId="ADAL" clId="{646F2C6F-7ADA-5B4F-9C10-980ADC7A825B}" dt="2022-02-02T20:31:41.397" v="1931" actId="164"/>
          <ac:picMkLst>
            <pc:docMk/>
            <pc:sldMk cId="614292585" sldId="276"/>
            <ac:picMk id="2" creationId="{BCD060D9-6E6C-224D-BADD-9E4E5B0244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2/3/22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dirty="0"/>
          </a:p>
        </p:txBody>
      </p:sp>
    </p:spTree>
    <p:extLst>
      <p:ext uri="{BB962C8B-B14F-4D97-AF65-F5344CB8AC3E}">
        <p14:creationId xmlns:p14="http://schemas.microsoft.com/office/powerpoint/2010/main" val="40716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7933C"/>
                </a:solidFill>
                <a:latin typeface="Avenir Book" panose="02000503020000020003" pitchFamily="2" charset="0"/>
              </a:rPr>
              <a:t>Scientific Achievement</a:t>
            </a:r>
            <a:br>
              <a:rPr lang="en-US" sz="1200" b="1" dirty="0">
                <a:solidFill>
                  <a:srgbClr val="77933C"/>
                </a:solidFill>
                <a:latin typeface="Avenir Book" panose="02000503020000020003" pitchFamily="2" charset="0"/>
              </a:rPr>
            </a:br>
            <a:r>
              <a:rPr lang="en-US" sz="1200" kern="1200" dirty="0">
                <a:solidFill>
                  <a:schemeClr val="tx1"/>
                </a:solidFill>
                <a:effectLst/>
                <a:latin typeface="+mn-lt"/>
                <a:ea typeface="+mn-ea"/>
                <a:cs typeface="+mn-cs"/>
              </a:rPr>
              <a:t>Lawrence Livermore National Laboratory scientists evaluated how well models perform at simulating climate feedbacks using atmosphere-only simulations (~30 years) that agree with those derived from computationally expensive fully coupled simulations (~ 150 years). They found that the cloud feedback correspondence between the two simulations remains in the response of global mean, individual cloud properties and spatial distribution. Finally, they found that 1-year atmosphere-only simulation is enough to capture the inter-model spread </a:t>
            </a:r>
            <a:r>
              <a:rPr lang="en-US" sz="1200" kern="1200">
                <a:solidFill>
                  <a:schemeClr val="tx1"/>
                </a:solidFill>
                <a:effectLst/>
                <a:latin typeface="+mn-lt"/>
                <a:ea typeface="+mn-ea"/>
                <a:cs typeface="+mn-cs"/>
              </a:rPr>
              <a:t>of the global </a:t>
            </a:r>
            <a:r>
              <a:rPr lang="en-US" sz="1200" kern="1200" dirty="0">
                <a:solidFill>
                  <a:schemeClr val="tx1"/>
                </a:solidFill>
                <a:effectLst/>
                <a:latin typeface="+mn-lt"/>
                <a:ea typeface="+mn-ea"/>
                <a:cs typeface="+mn-cs"/>
              </a:rPr>
              <a:t>mean cloud feedback from coupled simulations. </a:t>
            </a:r>
            <a:endParaRPr lang="en-US" sz="1100" kern="1200" dirty="0">
              <a:solidFill>
                <a:schemeClr val="tx1"/>
              </a:solidFill>
              <a:effectLst/>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100" dirty="0">
                <a:latin typeface="Avenir Book" panose="02000503020000020003" pitchFamily="2" charset="0"/>
              </a:rPr>
            </a:br>
            <a:r>
              <a:rPr lang="en-US" b="1" dirty="0">
                <a:solidFill>
                  <a:schemeClr val="accent3">
                    <a:lumMod val="75000"/>
                  </a:schemeClr>
                </a:solidFill>
                <a:latin typeface="Avenir Book" panose="02000503020000020003" pitchFamily="2" charset="0"/>
              </a:rPr>
              <a:t>Significance &amp; Impact</a:t>
            </a:r>
          </a:p>
          <a:p>
            <a:r>
              <a:rPr lang="en-US" sz="1200" dirty="0">
                <a:latin typeface="Avenir Book" panose="02000503020000020003" pitchFamily="2" charset="0"/>
              </a:rPr>
              <a:t>This study suggests that short-term atmosphere-only simulations are both scientifically and technically effective to understand the cloud feedback that is generally estimated from long-term fully coupled simulations. This finding enhances the confidence to estimate the cloud feedback using short-term atmosphere-only simulations in developing climate models. </a:t>
            </a:r>
          </a:p>
          <a:p>
            <a:endParaRPr lang="en-US" sz="1200" dirty="0">
              <a:latin typeface="Avenir Book" panose="020005030200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7933C"/>
                </a:solidFill>
                <a:latin typeface="Avenir Book" panose="02000503020000020003" pitchFamily="2" charset="0"/>
              </a:rPr>
              <a:t>Research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venir Book" panose="02000503020000020003" pitchFamily="2" charset="0"/>
              </a:rPr>
              <a:t>The team evaluated how well models perform at simulating climate feedbacks using atmosphere-only simulations that agree with those derived from fully coupled simulations. They also determined whether cloud feedback correspondence between the two simulations remains in the response of individual cloud properties and spatial distribution. Finally, they provide the estimate of the minimum simulation duration required to capture the coupled cloud feedback using atmosphere-only simulations. </a:t>
            </a:r>
          </a:p>
          <a:p>
            <a:endParaRPr lang="en-US" sz="1200" dirty="0">
              <a:latin typeface="Avenir Book" panose="02000503020000020003" pitchFamily="2" charset="0"/>
            </a:endParaRP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dirty="0"/>
          </a:p>
        </p:txBody>
      </p:sp>
    </p:spTree>
    <p:extLst>
      <p:ext uri="{BB962C8B-B14F-4D97-AF65-F5344CB8AC3E}">
        <p14:creationId xmlns:p14="http://schemas.microsoft.com/office/powerpoint/2010/main" val="274242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dirty="0"/>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2/3/22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latin typeface="Avenir Book" panose="02000503020000020003" pitchFamily="2" charset="0"/>
            </a:endParaRPr>
          </a:p>
        </p:txBody>
      </p:sp>
      <p:sp>
        <p:nvSpPr>
          <p:cNvPr id="5" name="TextBox 4"/>
          <p:cNvSpPr txBox="1"/>
          <p:nvPr/>
        </p:nvSpPr>
        <p:spPr>
          <a:xfrm>
            <a:off x="-1" y="101584"/>
            <a:ext cx="8967273" cy="892552"/>
          </a:xfrm>
          <a:prstGeom prst="rect">
            <a:avLst/>
          </a:prstGeom>
          <a:noFill/>
        </p:spPr>
        <p:txBody>
          <a:bodyPr wrap="square">
            <a:spAutoFit/>
          </a:bodyPr>
          <a:lstStyle/>
          <a:p>
            <a:r>
              <a:rPr lang="en-US" sz="2600" b="1" dirty="0">
                <a:latin typeface="Avenir Book" panose="02000503020000020003" pitchFamily="2" charset="0"/>
              </a:rPr>
              <a:t>Estimate coupled cloud feedbacks from inexpensive short-term atmosphere-only simulations</a:t>
            </a:r>
            <a:endParaRPr lang="en-US" sz="2600" dirty="0">
              <a:latin typeface="Avenir Book" panose="02000503020000020003" pitchFamily="2" charset="0"/>
            </a:endParaRPr>
          </a:p>
        </p:txBody>
      </p:sp>
      <p:sp>
        <p:nvSpPr>
          <p:cNvPr id="12" name="TextBox 11"/>
          <p:cNvSpPr txBox="1"/>
          <p:nvPr/>
        </p:nvSpPr>
        <p:spPr>
          <a:xfrm>
            <a:off x="914400" y="6029236"/>
            <a:ext cx="6486525"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100" dirty="0">
                <a:latin typeface="Avenir Book" panose="02000503020000020003" pitchFamily="2" charset="0"/>
              </a:rPr>
              <a:t>Qin, Y., M. D. </a:t>
            </a:r>
            <a:r>
              <a:rPr lang="en-GB" sz="1100" dirty="0" err="1">
                <a:latin typeface="Avenir Book" panose="02000503020000020003" pitchFamily="2" charset="0"/>
              </a:rPr>
              <a:t>Zelinka</a:t>
            </a:r>
            <a:r>
              <a:rPr lang="en-GB" sz="1100" dirty="0">
                <a:latin typeface="Avenir Book" panose="02000503020000020003" pitchFamily="2" charset="0"/>
              </a:rPr>
              <a:t>, and S. A. Klein, 2022: On the correspondence between atmosphere-only and coupled simulations for radiative feedbacks and forcing from CO2, J. </a:t>
            </a:r>
            <a:r>
              <a:rPr lang="en-GB" sz="1100" dirty="0" err="1">
                <a:latin typeface="Avenir Book" panose="02000503020000020003" pitchFamily="2" charset="0"/>
              </a:rPr>
              <a:t>Geophys</a:t>
            </a:r>
            <a:r>
              <a:rPr lang="en-GB" sz="1100" dirty="0">
                <a:latin typeface="Avenir Book" panose="02000503020000020003" pitchFamily="2" charset="0"/>
              </a:rPr>
              <a:t>. Res., 127, e2021JD035460, </a:t>
            </a:r>
            <a:r>
              <a:rPr lang="en-GB" sz="1100" dirty="0" err="1">
                <a:latin typeface="Avenir Book" panose="02000503020000020003" pitchFamily="2" charset="0"/>
              </a:rPr>
              <a:t>doi</a:t>
            </a:r>
            <a:r>
              <a:rPr lang="en-GB" sz="1100" dirty="0">
                <a:latin typeface="Avenir Book" panose="02000503020000020003" pitchFamily="2" charset="0"/>
              </a:rPr>
              <a:t>: 10.1029/2021JD035460</a:t>
            </a:r>
          </a:p>
        </p:txBody>
      </p:sp>
      <p:sp>
        <p:nvSpPr>
          <p:cNvPr id="14" name="TextBox 13"/>
          <p:cNvSpPr txBox="1"/>
          <p:nvPr/>
        </p:nvSpPr>
        <p:spPr>
          <a:xfrm>
            <a:off x="4324554" y="3733800"/>
            <a:ext cx="4724400" cy="2308324"/>
          </a:xfrm>
          <a:prstGeom prst="rect">
            <a:avLst/>
          </a:prstGeom>
          <a:noFill/>
        </p:spPr>
        <p:txBody>
          <a:bodyPr wrap="square" rtlCol="0">
            <a:spAutoFit/>
          </a:bodyPr>
          <a:lstStyle/>
          <a:p>
            <a:r>
              <a:rPr lang="en-US" b="1" dirty="0">
                <a:solidFill>
                  <a:srgbClr val="77933C"/>
                </a:solidFill>
                <a:latin typeface="Avenir Book" panose="02000503020000020003" pitchFamily="2" charset="0"/>
              </a:rPr>
              <a:t>Research Details</a:t>
            </a:r>
            <a:br>
              <a:rPr lang="en-US" b="1" dirty="0">
                <a:solidFill>
                  <a:srgbClr val="77933C"/>
                </a:solidFill>
                <a:latin typeface="Avenir Book" panose="02000503020000020003" pitchFamily="2" charset="0"/>
              </a:rPr>
            </a:br>
            <a:r>
              <a:rPr lang="en-US" sz="1200" b="1" dirty="0">
                <a:solidFill>
                  <a:srgbClr val="77933C"/>
                </a:solidFill>
                <a:latin typeface="Avenir Book" panose="02000503020000020003" pitchFamily="2" charset="0"/>
              </a:rPr>
              <a:t>- </a:t>
            </a:r>
            <a:r>
              <a:rPr lang="en-US" sz="1400" dirty="0">
                <a:latin typeface="Avenir Book" panose="02000503020000020003" pitchFamily="2" charset="0"/>
              </a:rPr>
              <a:t>evaluate the correspondence of climate feedbacks between atmosphere-only and fully-coupled simulations</a:t>
            </a:r>
          </a:p>
          <a:p>
            <a:r>
              <a:rPr lang="en-US" sz="1400" dirty="0">
                <a:latin typeface="Avenir Book" panose="02000503020000020003" pitchFamily="2" charset="0"/>
              </a:rPr>
              <a:t>- determine the correspondence of cloud feedbacks in the response of individual cloud properties and spatial distribution</a:t>
            </a:r>
          </a:p>
          <a:p>
            <a:r>
              <a:rPr lang="en-US" sz="1400" dirty="0">
                <a:latin typeface="Avenir Book" panose="02000503020000020003" pitchFamily="2" charset="0"/>
              </a:rPr>
              <a:t>- provide the estimate of the minimum simulation duration required to capture the inter-model spread of coupled cloud feedback using atmosphere-only simulations </a:t>
            </a:r>
          </a:p>
        </p:txBody>
      </p:sp>
      <p:sp>
        <p:nvSpPr>
          <p:cNvPr id="10" name="Rectangle 9"/>
          <p:cNvSpPr/>
          <p:nvPr/>
        </p:nvSpPr>
        <p:spPr>
          <a:xfrm>
            <a:off x="4728101" y="2637320"/>
            <a:ext cx="4401629" cy="1169551"/>
          </a:xfrm>
          <a:prstGeom prst="rect">
            <a:avLst/>
          </a:prstGeom>
        </p:spPr>
        <p:txBody>
          <a:bodyPr wrap="square">
            <a:spAutoFit/>
          </a:bodyPr>
          <a:lstStyle/>
          <a:p>
            <a:pPr algn="ctr"/>
            <a:r>
              <a:rPr lang="en-US" sz="1000" i="1" dirty="0">
                <a:solidFill>
                  <a:schemeClr val="tx1">
                    <a:lumMod val="65000"/>
                    <a:lumOff val="35000"/>
                  </a:schemeClr>
                </a:solidFill>
                <a:latin typeface="Avenir Book" panose="02000503020000020003" pitchFamily="2" charset="0"/>
              </a:rPr>
              <a:t>Cross-model correlation of cloud feedbacks between atmosphere-only and coupled simulations for 25 CMIP models. Hatching regions denote significant correlation coefficients. </a:t>
            </a:r>
          </a:p>
          <a:p>
            <a:pPr algn="ctr"/>
            <a:br>
              <a:rPr lang="en-US" sz="1000" i="1" dirty="0">
                <a:solidFill>
                  <a:schemeClr val="tx1">
                    <a:lumMod val="65000"/>
                    <a:lumOff val="35000"/>
                  </a:schemeClr>
                </a:solidFill>
                <a:latin typeface="Avenir Book" panose="02000503020000020003" pitchFamily="2" charset="0"/>
              </a:rPr>
            </a:br>
            <a:r>
              <a:rPr lang="en-US" sz="1000" i="1" dirty="0">
                <a:solidFill>
                  <a:schemeClr val="tx1">
                    <a:lumMod val="65000"/>
                    <a:lumOff val="35000"/>
                  </a:schemeClr>
                </a:solidFill>
                <a:latin typeface="Avenir Book" panose="02000503020000020003" pitchFamily="2" charset="0"/>
              </a:rPr>
              <a:t>Significant correlation indicates models with higher cloud feedback in the atmosphere-only simulation will also have higher cloud feedback in coupled simulations. </a:t>
            </a:r>
          </a:p>
        </p:txBody>
      </p:sp>
      <p:sp>
        <p:nvSpPr>
          <p:cNvPr id="11" name="TextBox 10"/>
          <p:cNvSpPr txBox="1"/>
          <p:nvPr/>
        </p:nvSpPr>
        <p:spPr>
          <a:xfrm>
            <a:off x="95046" y="1219200"/>
            <a:ext cx="4094041" cy="4462760"/>
          </a:xfrm>
          <a:prstGeom prst="rect">
            <a:avLst/>
          </a:prstGeom>
          <a:noFill/>
        </p:spPr>
        <p:txBody>
          <a:bodyPr wrap="square" rtlCol="0">
            <a:spAutoFit/>
          </a:bodyPr>
          <a:lstStyle/>
          <a:p>
            <a:r>
              <a:rPr lang="en-US" b="1" dirty="0">
                <a:solidFill>
                  <a:srgbClr val="77933C"/>
                </a:solidFill>
                <a:latin typeface="Avenir Book" panose="02000503020000020003" pitchFamily="2" charset="0"/>
              </a:rPr>
              <a:t>Scientific Achievement</a:t>
            </a:r>
            <a:br>
              <a:rPr lang="en-US" sz="1400" b="1" dirty="0">
                <a:solidFill>
                  <a:srgbClr val="77933C"/>
                </a:solidFill>
                <a:latin typeface="Avenir Book" panose="02000503020000020003" pitchFamily="2" charset="0"/>
              </a:rPr>
            </a:br>
            <a:r>
              <a:rPr lang="en-US" sz="1400" dirty="0">
                <a:latin typeface="Avenir Book" panose="02000503020000020003" pitchFamily="2" charset="0"/>
              </a:rPr>
              <a:t>Short-term atmosphere-only simulations can well capture the cloud feedback from computationally expensive coupled simulations from global mean to spatial distribution (see figure). They also determined 1-year atmosphere-only simulation is enough to capture the inter-model spread of the global mean cloud feedback from coupled simulations.</a:t>
            </a:r>
            <a:br>
              <a:rPr lang="en-US" sz="1200" dirty="0">
                <a:latin typeface="Avenir Book" panose="02000503020000020003" pitchFamily="2" charset="0"/>
              </a:rPr>
            </a:br>
            <a:r>
              <a:rPr lang="en-US" sz="1200" dirty="0">
                <a:latin typeface="Avenir Book" panose="02000503020000020003" pitchFamily="2" charset="0"/>
              </a:rPr>
              <a:t> </a:t>
            </a:r>
          </a:p>
          <a:p>
            <a:br>
              <a:rPr lang="en-US" sz="1200" dirty="0">
                <a:latin typeface="Avenir Book" panose="02000503020000020003" pitchFamily="2" charset="0"/>
              </a:rPr>
            </a:br>
            <a:r>
              <a:rPr lang="en-US" b="1" dirty="0">
                <a:solidFill>
                  <a:schemeClr val="accent3">
                    <a:lumMod val="75000"/>
                  </a:schemeClr>
                </a:solidFill>
                <a:latin typeface="Avenir Book" panose="02000503020000020003" pitchFamily="2" charset="0"/>
              </a:rPr>
              <a:t>Significance &amp; Impact</a:t>
            </a:r>
          </a:p>
          <a:p>
            <a:r>
              <a:rPr lang="en-US" sz="1400" dirty="0">
                <a:latin typeface="Avenir Book" panose="02000503020000020003" pitchFamily="2" charset="0"/>
              </a:rPr>
              <a:t>Short-term atmosphere-only simulations are scientifically and technically effective to understand the cloud feedback that is generally estimated from long-term fully coupled simulations. This finding enhances the confidence to estimate the cloud feedback using short-term atmosphere-only simulations in developing climate models. </a:t>
            </a:r>
          </a:p>
        </p:txBody>
      </p:sp>
      <p:pic>
        <p:nvPicPr>
          <p:cNvPr id="16" name="Picture 34" descr="lab_icon_rg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737622"/>
            <a:ext cx="89086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A77991E-06E5-7242-B7D2-009DA227C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9793" y="5906169"/>
            <a:ext cx="1676236" cy="672828"/>
          </a:xfrm>
          <a:prstGeom prst="rect">
            <a:avLst/>
          </a:prstGeom>
        </p:spPr>
      </p:pic>
      <p:grpSp>
        <p:nvGrpSpPr>
          <p:cNvPr id="6" name="Group 5">
            <a:extLst>
              <a:ext uri="{FF2B5EF4-FFF2-40B4-BE49-F238E27FC236}">
                <a16:creationId xmlns:a16="http://schemas.microsoft.com/office/drawing/2014/main" id="{D48288E5-A6A5-B649-A5E1-5026425AA53C}"/>
              </a:ext>
            </a:extLst>
          </p:cNvPr>
          <p:cNvGrpSpPr/>
          <p:nvPr/>
        </p:nvGrpSpPr>
        <p:grpSpPr>
          <a:xfrm>
            <a:off x="4989749" y="533400"/>
            <a:ext cx="3671995" cy="2136577"/>
            <a:chOff x="4989749" y="759023"/>
            <a:chExt cx="3671995" cy="2136577"/>
          </a:xfrm>
        </p:grpSpPr>
        <p:pic>
          <p:nvPicPr>
            <p:cNvPr id="2" name="Picture 1">
              <a:extLst>
                <a:ext uri="{FF2B5EF4-FFF2-40B4-BE49-F238E27FC236}">
                  <a16:creationId xmlns:a16="http://schemas.microsoft.com/office/drawing/2014/main" id="{BCD060D9-6E6C-224D-BADD-9E4E5B024435}"/>
                </a:ext>
              </a:extLst>
            </p:cNvPr>
            <p:cNvPicPr>
              <a:picLocks noChangeAspect="1"/>
            </p:cNvPicPr>
            <p:nvPr/>
          </p:nvPicPr>
          <p:blipFill>
            <a:blip r:embed="rId5"/>
            <a:stretch>
              <a:fillRect/>
            </a:stretch>
          </p:blipFill>
          <p:spPr>
            <a:xfrm>
              <a:off x="4989749" y="972174"/>
              <a:ext cx="3671995" cy="1923426"/>
            </a:xfrm>
            <a:prstGeom prst="rect">
              <a:avLst/>
            </a:prstGeom>
          </p:spPr>
        </p:pic>
        <p:sp>
          <p:nvSpPr>
            <p:cNvPr id="3" name="TextBox 2">
              <a:extLst>
                <a:ext uri="{FF2B5EF4-FFF2-40B4-BE49-F238E27FC236}">
                  <a16:creationId xmlns:a16="http://schemas.microsoft.com/office/drawing/2014/main" id="{6E5C8DCC-BBE8-0D47-A0A3-2065720271F1}"/>
                </a:ext>
              </a:extLst>
            </p:cNvPr>
            <p:cNvSpPr txBox="1"/>
            <p:nvPr/>
          </p:nvSpPr>
          <p:spPr>
            <a:xfrm>
              <a:off x="5847269" y="759023"/>
              <a:ext cx="2534731" cy="307777"/>
            </a:xfrm>
            <a:prstGeom prst="rect">
              <a:avLst/>
            </a:prstGeom>
            <a:noFill/>
          </p:spPr>
          <p:txBody>
            <a:bodyPr wrap="square" rtlCol="0">
              <a:spAutoFit/>
            </a:bodyPr>
            <a:lstStyle/>
            <a:p>
              <a:r>
                <a:rPr lang="en-US" sz="1400" dirty="0">
                  <a:latin typeface="Century Gothic" panose="020B0502020202020204" pitchFamily="34" charset="0"/>
                </a:rPr>
                <a:t>total cloud feedback</a:t>
              </a:r>
            </a:p>
          </p:txBody>
        </p:sp>
      </p:grpSp>
    </p:spTree>
    <p:extLst>
      <p:ext uri="{BB962C8B-B14F-4D97-AF65-F5344CB8AC3E}">
        <p14:creationId xmlns:p14="http://schemas.microsoft.com/office/powerpoint/2010/main" val="614292585"/>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42427</TotalTime>
  <Words>470</Words>
  <Application>Microsoft Macintosh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Book</vt:lpstr>
      <vt:lpstr>Calibri</vt:lpstr>
      <vt:lpstr>Century Gothic</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Qin, Yi</cp:lastModifiedBy>
  <cp:revision>169</cp:revision>
  <dcterms:created xsi:type="dcterms:W3CDTF">2011-09-07T23:26:42Z</dcterms:created>
  <dcterms:modified xsi:type="dcterms:W3CDTF">2022-02-03T21:52:25Z</dcterms:modified>
</cp:coreProperties>
</file>