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396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1F407F-4720-3447-B3AC-48AC9F06B2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64E45-22C5-9D40-B384-2C2641140C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43725-08A4-3A4F-8255-00E515518CF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80D98-158C-694F-AB9E-A3962129EE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E1A1D-D976-6E48-89CE-AC4E3DE2CB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15F20-EC74-8D4A-8A82-153985E0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35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0CEA-DB02-1E44-B6FE-2734D2961219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9D698-46D6-5C4D-A939-89D29C810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9455" y="1865600"/>
            <a:ext cx="8405090" cy="1006909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latin typeface="Franklin Gothic Book" panose="020B05030201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26EE851-960B-9C4F-B3CA-98628BDCA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361382" y="6356350"/>
            <a:ext cx="1606550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D336A7-0749-BA42-B823-8C6AEF2E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C6439DC-5A31-EA45-ABF9-1EE90B0E4F7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3453246"/>
            <a:ext cx="6096000" cy="1965325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List of authors / presenters… </a:t>
            </a:r>
          </a:p>
        </p:txBody>
      </p:sp>
    </p:spTree>
    <p:extLst>
      <p:ext uri="{BB962C8B-B14F-4D97-AF65-F5344CB8AC3E}">
        <p14:creationId xmlns:p14="http://schemas.microsoft.com/office/powerpoint/2010/main" val="380824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j-lt"/>
                <a:cs typeface="Consolas" panose="020B06090202040302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819564"/>
            <a:ext cx="8405090" cy="41009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003EB-1F06-1248-9D9F-9B45093E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6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1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7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2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418248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455" y="357889"/>
            <a:ext cx="84050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455" y="1825626"/>
            <a:ext cx="8405090" cy="409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arallelogram 3">
            <a:extLst>
              <a:ext uri="{FF2B5EF4-FFF2-40B4-BE49-F238E27FC236}">
                <a16:creationId xmlns:a16="http://schemas.microsoft.com/office/drawing/2014/main" id="{78D9947D-075A-2D40-91C0-65D76D8FC7D1}"/>
              </a:ext>
            </a:extLst>
          </p:cNvPr>
          <p:cNvSpPr/>
          <p:nvPr userDrawn="1"/>
        </p:nvSpPr>
        <p:spPr>
          <a:xfrm flipH="1" flipV="1">
            <a:off x="6867884" y="6202615"/>
            <a:ext cx="2276115" cy="655384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8777227"/>
              <a:gd name="connsiteY0" fmla="*/ 1026603 h 1036542"/>
              <a:gd name="connsiteX1" fmla="*/ 0 w 8777227"/>
              <a:gd name="connsiteY1" fmla="*/ 4937 h 1036542"/>
              <a:gd name="connsiteX2" fmla="*/ 8777227 w 8777227"/>
              <a:gd name="connsiteY2" fmla="*/ 0 h 1036542"/>
              <a:gd name="connsiteX3" fmla="*/ 7094935 w 8777227"/>
              <a:gd name="connsiteY3" fmla="*/ 1036542 h 1036542"/>
              <a:gd name="connsiteX4" fmla="*/ 6703 w 8777227"/>
              <a:gd name="connsiteY4" fmla="*/ 1026603 h 1036542"/>
              <a:gd name="connsiteX0" fmla="*/ 6703 w 8777227"/>
              <a:gd name="connsiteY0" fmla="*/ 1026603 h 1026603"/>
              <a:gd name="connsiteX1" fmla="*/ 0 w 8777227"/>
              <a:gd name="connsiteY1" fmla="*/ 4937 h 1026603"/>
              <a:gd name="connsiteX2" fmla="*/ 8777227 w 8777227"/>
              <a:gd name="connsiteY2" fmla="*/ 0 h 1026603"/>
              <a:gd name="connsiteX3" fmla="*/ 7293664 w 8777227"/>
              <a:gd name="connsiteY3" fmla="*/ 1023546 h 1026603"/>
              <a:gd name="connsiteX4" fmla="*/ 6703 w 8777227"/>
              <a:gd name="connsiteY4" fmla="*/ 1026603 h 1026603"/>
              <a:gd name="connsiteX0" fmla="*/ 6703 w 8739273"/>
              <a:gd name="connsiteY0" fmla="*/ 1021666 h 1021666"/>
              <a:gd name="connsiteX1" fmla="*/ 0 w 8739273"/>
              <a:gd name="connsiteY1" fmla="*/ 0 h 1021666"/>
              <a:gd name="connsiteX2" fmla="*/ 8739273 w 8739273"/>
              <a:gd name="connsiteY2" fmla="*/ 2722 h 1021666"/>
              <a:gd name="connsiteX3" fmla="*/ 7293664 w 8739273"/>
              <a:gd name="connsiteY3" fmla="*/ 1018609 h 1021666"/>
              <a:gd name="connsiteX4" fmla="*/ 6703 w 8739273"/>
              <a:gd name="connsiteY4" fmla="*/ 1021666 h 1021666"/>
              <a:gd name="connsiteX0" fmla="*/ 6703 w 8739273"/>
              <a:gd name="connsiteY0" fmla="*/ 1021666 h 1025171"/>
              <a:gd name="connsiteX1" fmla="*/ 0 w 8739273"/>
              <a:gd name="connsiteY1" fmla="*/ 0 h 1025171"/>
              <a:gd name="connsiteX2" fmla="*/ 8739273 w 8739273"/>
              <a:gd name="connsiteY2" fmla="*/ 2722 h 1025171"/>
              <a:gd name="connsiteX3" fmla="*/ 7277558 w 8739273"/>
              <a:gd name="connsiteY3" fmla="*/ 1025171 h 1025171"/>
              <a:gd name="connsiteX4" fmla="*/ 6703 w 8739273"/>
              <a:gd name="connsiteY4" fmla="*/ 1021666 h 102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39273" h="1025171">
                <a:moveTo>
                  <a:pt x="6703" y="1021666"/>
                </a:moveTo>
                <a:cubicBezTo>
                  <a:pt x="4469" y="681111"/>
                  <a:pt x="2234" y="340555"/>
                  <a:pt x="0" y="0"/>
                </a:cubicBezTo>
                <a:lnTo>
                  <a:pt x="8739273" y="2722"/>
                </a:lnTo>
                <a:lnTo>
                  <a:pt x="7277558" y="1025171"/>
                </a:lnTo>
                <a:lnTo>
                  <a:pt x="6703" y="102166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131C2EA-A59D-5D44-9A50-C8943EB21D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518F-6B44-FA43-A94E-1E50ED6571CB}" type="datetime1">
              <a:rPr lang="en-US" smtClean="0"/>
              <a:t>3/19/24</a:t>
            </a:fld>
            <a:endParaRPr lang="en-US"/>
          </a:p>
        </p:txBody>
      </p:sp>
      <p:sp>
        <p:nvSpPr>
          <p:cNvPr id="13" name="Parallelogram 3">
            <a:extLst>
              <a:ext uri="{FF2B5EF4-FFF2-40B4-BE49-F238E27FC236}">
                <a16:creationId xmlns:a16="http://schemas.microsoft.com/office/drawing/2014/main" id="{562C0EFF-BD7A-1541-9337-745DD8AF0B5A}"/>
              </a:ext>
            </a:extLst>
          </p:cNvPr>
          <p:cNvSpPr/>
          <p:nvPr userDrawn="1"/>
        </p:nvSpPr>
        <p:spPr>
          <a:xfrm>
            <a:off x="-3485" y="6201683"/>
            <a:ext cx="7142431" cy="664042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104937 w 7509949"/>
              <a:gd name="connsiteY3" fmla="*/ 1002327 h 1021666"/>
              <a:gd name="connsiteX4" fmla="*/ 6703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114939 w 7509949"/>
              <a:gd name="connsiteY3" fmla="*/ 1009648 h 1021666"/>
              <a:gd name="connsiteX4" fmla="*/ 6703 w 7509949"/>
              <a:gd name="connsiteY4" fmla="*/ 1021666 h 1021666"/>
              <a:gd name="connsiteX0" fmla="*/ 6703 w 7509949"/>
              <a:gd name="connsiteY0" fmla="*/ 985070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6703 w 7509949"/>
              <a:gd name="connsiteY4" fmla="*/ 985070 h 1009648"/>
              <a:gd name="connsiteX0" fmla="*/ 41709 w 7509949"/>
              <a:gd name="connsiteY0" fmla="*/ 999709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41709 w 7509949"/>
              <a:gd name="connsiteY4" fmla="*/ 999709 h 1009648"/>
              <a:gd name="connsiteX0" fmla="*/ 11704 w 7509949"/>
              <a:gd name="connsiteY0" fmla="*/ 999709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11704 w 7509949"/>
              <a:gd name="connsiteY4" fmla="*/ 999709 h 1009648"/>
              <a:gd name="connsiteX0" fmla="*/ 26252 w 7509949"/>
              <a:gd name="connsiteY0" fmla="*/ 1010357 h 1010357"/>
              <a:gd name="connsiteX1" fmla="*/ 0 w 7509949"/>
              <a:gd name="connsiteY1" fmla="*/ 0 h 1010357"/>
              <a:gd name="connsiteX2" fmla="*/ 7509949 w 7509949"/>
              <a:gd name="connsiteY2" fmla="*/ 0 h 1010357"/>
              <a:gd name="connsiteX3" fmla="*/ 7114939 w 7509949"/>
              <a:gd name="connsiteY3" fmla="*/ 1009648 h 1010357"/>
              <a:gd name="connsiteX4" fmla="*/ 26252 w 7509949"/>
              <a:gd name="connsiteY4" fmla="*/ 1010357 h 1010357"/>
              <a:gd name="connsiteX0" fmla="*/ 15341 w 7509949"/>
              <a:gd name="connsiteY0" fmla="*/ 1015681 h 1015681"/>
              <a:gd name="connsiteX1" fmla="*/ 0 w 7509949"/>
              <a:gd name="connsiteY1" fmla="*/ 0 h 1015681"/>
              <a:gd name="connsiteX2" fmla="*/ 7509949 w 7509949"/>
              <a:gd name="connsiteY2" fmla="*/ 0 h 1015681"/>
              <a:gd name="connsiteX3" fmla="*/ 7114939 w 7509949"/>
              <a:gd name="connsiteY3" fmla="*/ 1009648 h 1015681"/>
              <a:gd name="connsiteX4" fmla="*/ 15341 w 7509949"/>
              <a:gd name="connsiteY4" fmla="*/ 1015681 h 1015681"/>
              <a:gd name="connsiteX0" fmla="*/ 523 w 7495131"/>
              <a:gd name="connsiteY0" fmla="*/ 1015681 h 1015681"/>
              <a:gd name="connsiteX1" fmla="*/ 1852 w 7495131"/>
              <a:gd name="connsiteY1" fmla="*/ 9759 h 1015681"/>
              <a:gd name="connsiteX2" fmla="*/ 7495131 w 7495131"/>
              <a:gd name="connsiteY2" fmla="*/ 0 h 1015681"/>
              <a:gd name="connsiteX3" fmla="*/ 7100121 w 7495131"/>
              <a:gd name="connsiteY3" fmla="*/ 1009648 h 1015681"/>
              <a:gd name="connsiteX4" fmla="*/ 523 w 7495131"/>
              <a:gd name="connsiteY4" fmla="*/ 1015681 h 1015681"/>
              <a:gd name="connsiteX0" fmla="*/ 5339 w 7499947"/>
              <a:gd name="connsiteY0" fmla="*/ 1015681 h 1015681"/>
              <a:gd name="connsiteX1" fmla="*/ 0 w 7499947"/>
              <a:gd name="connsiteY1" fmla="*/ 9759 h 1015681"/>
              <a:gd name="connsiteX2" fmla="*/ 7499947 w 7499947"/>
              <a:gd name="connsiteY2" fmla="*/ 0 h 1015681"/>
              <a:gd name="connsiteX3" fmla="*/ 7104937 w 7499947"/>
              <a:gd name="connsiteY3" fmla="*/ 1009648 h 1015681"/>
              <a:gd name="connsiteX4" fmla="*/ 5339 w 7499947"/>
              <a:gd name="connsiteY4" fmla="*/ 1015681 h 1015681"/>
              <a:gd name="connsiteX0" fmla="*/ 2005 w 7496613"/>
              <a:gd name="connsiteY0" fmla="*/ 1015681 h 1015681"/>
              <a:gd name="connsiteX1" fmla="*/ 0 w 7496613"/>
              <a:gd name="connsiteY1" fmla="*/ 14639 h 1015681"/>
              <a:gd name="connsiteX2" fmla="*/ 7496613 w 7496613"/>
              <a:gd name="connsiteY2" fmla="*/ 0 h 1015681"/>
              <a:gd name="connsiteX3" fmla="*/ 7101603 w 7496613"/>
              <a:gd name="connsiteY3" fmla="*/ 1009648 h 1015681"/>
              <a:gd name="connsiteX4" fmla="*/ 2005 w 7496613"/>
              <a:gd name="connsiteY4" fmla="*/ 1015681 h 1015681"/>
              <a:gd name="connsiteX0" fmla="*/ 2005 w 7503281"/>
              <a:gd name="connsiteY0" fmla="*/ 1025440 h 1025440"/>
              <a:gd name="connsiteX1" fmla="*/ 0 w 7503281"/>
              <a:gd name="connsiteY1" fmla="*/ 24398 h 1025440"/>
              <a:gd name="connsiteX2" fmla="*/ 7503281 w 7503281"/>
              <a:gd name="connsiteY2" fmla="*/ 0 h 1025440"/>
              <a:gd name="connsiteX3" fmla="*/ 7101603 w 7503281"/>
              <a:gd name="connsiteY3" fmla="*/ 1019407 h 1025440"/>
              <a:gd name="connsiteX4" fmla="*/ 2005 w 7503281"/>
              <a:gd name="connsiteY4" fmla="*/ 1025440 h 1025440"/>
              <a:gd name="connsiteX0" fmla="*/ 2005 w 7499947"/>
              <a:gd name="connsiteY0" fmla="*/ 1020560 h 1020560"/>
              <a:gd name="connsiteX1" fmla="*/ 0 w 7499947"/>
              <a:gd name="connsiteY1" fmla="*/ 19518 h 1020560"/>
              <a:gd name="connsiteX2" fmla="*/ 7499947 w 7499947"/>
              <a:gd name="connsiteY2" fmla="*/ 0 h 1020560"/>
              <a:gd name="connsiteX3" fmla="*/ 7101603 w 7499947"/>
              <a:gd name="connsiteY3" fmla="*/ 1014527 h 1020560"/>
              <a:gd name="connsiteX4" fmla="*/ 2005 w 7499947"/>
              <a:gd name="connsiteY4" fmla="*/ 1020560 h 102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9947" h="1020560">
                <a:moveTo>
                  <a:pt x="2005" y="1020560"/>
                </a:moveTo>
                <a:cubicBezTo>
                  <a:pt x="-229" y="680005"/>
                  <a:pt x="2234" y="360073"/>
                  <a:pt x="0" y="19518"/>
                </a:cubicBezTo>
                <a:lnTo>
                  <a:pt x="7499947" y="0"/>
                </a:lnTo>
                <a:lnTo>
                  <a:pt x="7101603" y="1014527"/>
                </a:lnTo>
                <a:lnTo>
                  <a:pt x="2005" y="10205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0B1DC7-3AFD-C242-939A-51E56E2FB4E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" y="6283384"/>
            <a:ext cx="3059092" cy="50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0" r:id="rId7"/>
    <p:sldLayoutId id="2147483681" r:id="rId8"/>
    <p:sldLayoutId id="2147483682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Consolas" panose="020B0609020204030204" pitchFamily="49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421EFB-358B-BA55-7491-AEFA639A16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8" t="5768" r="7753" b="56376"/>
          <a:stretch/>
        </p:blipFill>
        <p:spPr>
          <a:xfrm>
            <a:off x="3913104" y="1050883"/>
            <a:ext cx="5063535" cy="3759631"/>
          </a:xfrm>
          <a:prstGeom prst="rect">
            <a:avLst/>
          </a:prstGeom>
        </p:spPr>
      </p:pic>
      <p:sp>
        <p:nvSpPr>
          <p:cNvPr id="120" name="Shape 120"/>
          <p:cNvSpPr/>
          <p:nvPr/>
        </p:nvSpPr>
        <p:spPr>
          <a:xfrm>
            <a:off x="257568" y="3993898"/>
            <a:ext cx="3861068" cy="2241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spcBef>
                <a:spcPts val="844"/>
              </a:spcBef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defTabSz="321457">
              <a:buSzPct val="75000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dirty="0">
                <a:latin typeface="Calibri" panose="020F0502020204030204" pitchFamily="34" charset="0"/>
              </a:rPr>
              <a:t>The new MERIT-Plus datasets add value to the original IHU MERIT data by identifying endorheic basins with two specialized layers: a gridded layer for endorheic basin IDs and flow direction data. These validated 5 and 15 arc minute upscaled river networks with additional basin attributes, which exhibit a notable decrease in the quantity of endorheic basins yet maintain the overall land area and structure of the inland basins, are available in the data repository. </a:t>
            </a:r>
            <a:endParaRPr sz="1266" dirty="0">
              <a:latin typeface="Calibri" panose="020F0502020204030204" pitchFamily="34" charset="0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257568" y="131672"/>
            <a:ext cx="8240811" cy="810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>
            <a:spAutoFit/>
          </a:bodyPr>
          <a:lstStyle>
            <a:lvl1pPr algn="l" defTabSz="457200">
              <a:defRPr sz="27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Delineation of endorheic drainage basins in the MERIT-Plus dataset for 5 and 15 minute upscaled river networks </a:t>
            </a:r>
          </a:p>
        </p:txBody>
      </p:sp>
      <p:sp>
        <p:nvSpPr>
          <p:cNvPr id="122" name="Shape 122"/>
          <p:cNvSpPr/>
          <p:nvPr/>
        </p:nvSpPr>
        <p:spPr>
          <a:xfrm>
            <a:off x="257568" y="1035049"/>
            <a:ext cx="3672405" cy="1569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no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bjective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River basins are defined by surface water flows, which might drain to inland seas and depressions (endorheic) or the ocean (</a:t>
            </a:r>
            <a:r>
              <a:rPr lang="en-US" sz="13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exorheic</a:t>
            </a:r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 Hydrological modeling is hampered by the lack of distinction between these basin types in river databases such as MERIT-Hydro networks re-gridded by the IHU algorithm, which is crucial for understanding of water balances, storage, sea level rise, and other uses.</a:t>
            </a:r>
            <a:endParaRPr 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257568" y="2695576"/>
            <a:ext cx="3672405" cy="1441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Approach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/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developed a river mouth delineation method to distinguish between endorheic and </a:t>
            </a:r>
            <a:r>
              <a:rPr lang="en-US" sz="13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exorheic</a:t>
            </a:r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basins without changing their flow direction grid, followed by merging of small endoreic basins with larger ones, and data validation with the Water Balance Model.</a:t>
            </a:r>
            <a:endParaRPr lang="en-US" sz="1300" dirty="0"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711148" y="6021699"/>
            <a:ext cx="4271898" cy="507831"/>
          </a:xfrm>
          <a:prstGeom prst="rect">
            <a:avLst/>
          </a:prstGeom>
          <a:ln w="127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5720" tIns="45720" rIns="45720" bIns="45720" anchor="ctr">
            <a:spAutoFit/>
          </a:bodyPr>
          <a:lstStyle>
            <a:lvl1pPr algn="l"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900" dirty="0" err="1">
                <a:latin typeface="Arial" panose="020B0604020202020204" pitchFamily="34" charset="0"/>
                <a:ea typeface="MS Mincho" panose="02020609040205080304" pitchFamily="49" charset="-128"/>
              </a:rPr>
              <a:t>Prusevich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 A., Lammers R., Glidden S. Delineation of endorheic drainage basins in the MERIT-Plus dataset for 5 and 15 minute upscaled river networks. Scientific Data 11:61. https://</a:t>
            </a:r>
            <a:r>
              <a:rPr lang="en-US" sz="900" dirty="0" err="1">
                <a:latin typeface="Arial" panose="020B0604020202020204" pitchFamily="34" charset="0"/>
                <a:ea typeface="MS Mincho" panose="02020609040205080304" pitchFamily="49" charset="-128"/>
              </a:rPr>
              <a:t>doi.org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/10.1038/s41597-023-02875-9 </a:t>
            </a:r>
          </a:p>
        </p:txBody>
      </p:sp>
      <p:sp>
        <p:nvSpPr>
          <p:cNvPr id="8" name="Shape 119">
            <a:extLst>
              <a:ext uri="{FF2B5EF4-FFF2-40B4-BE49-F238E27FC236}">
                <a16:creationId xmlns:a16="http://schemas.microsoft.com/office/drawing/2014/main" id="{D05CE714-975C-5F45-B8FB-334BF21660D6}"/>
              </a:ext>
            </a:extLst>
          </p:cNvPr>
          <p:cNvSpPr/>
          <p:nvPr/>
        </p:nvSpPr>
        <p:spPr>
          <a:xfrm>
            <a:off x="4111504" y="4826348"/>
            <a:ext cx="5032496" cy="67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spcBef>
                <a:spcPts val="844"/>
              </a:spcBef>
              <a:defRPr sz="17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Flowchart of the workflow to produce the MERIT-Plus datasets. Left column objects are the processing inputs (tan); middle and right column objects are the processing actions (dark blue) and outputs (green).</a:t>
            </a:r>
            <a:endParaRPr lang="en-US" sz="1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55992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7945</TotalTime>
  <Words>290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Kostadinova, Katerina Lubomirova</dc:creator>
  <cp:lastModifiedBy>Nicholas, Robert</cp:lastModifiedBy>
  <cp:revision>45</cp:revision>
  <dcterms:created xsi:type="dcterms:W3CDTF">2019-03-01T18:13:06Z</dcterms:created>
  <dcterms:modified xsi:type="dcterms:W3CDTF">2024-03-19T19:38:10Z</dcterms:modified>
</cp:coreProperties>
</file>