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64"/>
    <p:restoredTop sz="93704"/>
  </p:normalViewPr>
  <p:slideViewPr>
    <p:cSldViewPr snapToGrid="0" snapToObjects="1">
      <p:cViewPr varScale="1">
        <p:scale>
          <a:sx n="82" d="100"/>
          <a:sy n="82" d="100"/>
        </p:scale>
        <p:origin x="94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2/23/2022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2/23/2022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2/23/2022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2/23/2022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2/23/2022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2/23/2022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2/23/2022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2/23/2022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2/23/2022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2/23/2022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2/23/2022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i.org/10.1126/science.aay9165" TargetMode="External"/><Relationship Id="rId1" Type="http://schemas.openxmlformats.org/officeDocument/2006/relationships/slideLayout" Target="../slideLayouts/slideLayout7.xml"/><Relationship Id="rId4" Type="http://schemas.openxmlformats.org/officeDocument/2006/relationships/image" Target="cid:13620430-6892-4C1F-9EED-DEAA00640B18@ifremer.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67104" y="-25799"/>
            <a:ext cx="12519615" cy="523220"/>
          </a:xfrm>
          <a:prstGeom prst="rect">
            <a:avLst/>
          </a:prstGeom>
          <a:noFill/>
        </p:spPr>
        <p:txBody>
          <a:bodyPr wrap="square" rtlCol="0">
            <a:spAutoFit/>
          </a:bodyPr>
          <a:lstStyle/>
          <a:p>
            <a:pPr algn="ctr"/>
            <a:r>
              <a:rPr lang="en-US" sz="2800" b="1" dirty="0" smtClean="0"/>
              <a:t>Decadal </a:t>
            </a:r>
            <a:r>
              <a:rPr lang="en-US" sz="2800" b="1" dirty="0"/>
              <a:t>climate variability in the tropical </a:t>
            </a:r>
            <a:r>
              <a:rPr lang="en-US" sz="2800" b="1" dirty="0" smtClean="0"/>
              <a:t>Pacific </a:t>
            </a:r>
            <a:endParaRPr lang="en-US" sz="28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227247" y="473666"/>
            <a:ext cx="11789159" cy="646331"/>
          </a:xfrm>
          <a:prstGeom prst="rect">
            <a:avLst/>
          </a:prstGeom>
          <a:noFill/>
          <a:ln>
            <a:solidFill>
              <a:schemeClr val="accent1"/>
            </a:solidFill>
          </a:ln>
        </p:spPr>
        <p:txBody>
          <a:bodyPr wrap="square" rtlCol="0">
            <a:spAutoFit/>
          </a:bodyPr>
          <a:lstStyle/>
          <a:p>
            <a:r>
              <a:rPr lang="en-US" sz="1200" dirty="0" smtClean="0"/>
              <a:t>Power, S., </a:t>
            </a:r>
            <a:r>
              <a:rPr lang="en-US" sz="1200" b="1" dirty="0"/>
              <a:t>G.A. Meehl</a:t>
            </a:r>
            <a:r>
              <a:rPr lang="en-US" sz="1200" dirty="0"/>
              <a:t>, and co-authors, 2021</a:t>
            </a:r>
            <a:r>
              <a:rPr lang="en-US" sz="1200" dirty="0" smtClean="0"/>
              <a:t>: </a:t>
            </a:r>
            <a:r>
              <a:rPr lang="en-US" sz="1200" dirty="0"/>
              <a:t>A review of decadal climate variability in the tropical Pacific: Characteristics, causes, predictability and prospects, </a:t>
            </a:r>
            <a:r>
              <a:rPr lang="en-US" sz="1200" i="1" dirty="0"/>
              <a:t>Science,</a:t>
            </a:r>
            <a:r>
              <a:rPr lang="en-US" sz="1200" dirty="0"/>
              <a:t> </a:t>
            </a:r>
            <a:r>
              <a:rPr lang="en-US" sz="1200" b="1" dirty="0"/>
              <a:t>374</a:t>
            </a:r>
            <a:r>
              <a:rPr lang="en-US" sz="1200" dirty="0"/>
              <a:t>, </a:t>
            </a:r>
            <a:r>
              <a:rPr lang="en-US" sz="1200" dirty="0">
                <a:hlinkClick r:id="rId2"/>
              </a:rPr>
              <a:t>DOI: 10.1126/science.aay9165</a:t>
            </a:r>
            <a:r>
              <a:rPr lang="en-US" sz="1200" dirty="0"/>
              <a:t>.</a:t>
            </a:r>
          </a:p>
          <a:p>
            <a:endParaRPr lang="en-US" sz="1200" dirty="0">
              <a:effectLst/>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148207" y="1157989"/>
            <a:ext cx="6784496" cy="1415772"/>
          </a:xfrm>
          <a:prstGeom prst="rect">
            <a:avLst/>
          </a:prstGeom>
          <a:noFill/>
        </p:spPr>
        <p:txBody>
          <a:bodyPr wrap="square" rtlCol="0">
            <a:spAutoFit/>
          </a:bodyPr>
          <a:lstStyle/>
          <a:p>
            <a:r>
              <a:rPr lang="en-US" sz="1600" b="1" i="1" dirty="0" smtClean="0">
                <a:latin typeface="Arial"/>
                <a:cs typeface="Arial"/>
              </a:rPr>
              <a:t>OBJECTIVE</a:t>
            </a:r>
          </a:p>
          <a:p>
            <a:r>
              <a:rPr lang="en-US" sz="1400" dirty="0" smtClean="0"/>
              <a:t>Tropical </a:t>
            </a:r>
            <a:r>
              <a:rPr lang="en-US" sz="1400" dirty="0"/>
              <a:t>Pacific Decadal climate Variability (TPDV) affects billions of people and ecosystems worldwide. While major international efforts are underway to provide decadal climate predictions, there is still a great deal of uncertainty about the characteristics and causes of TPDV, and the accuracy to which it can be simulated and predicted. </a:t>
            </a:r>
            <a:endParaRPr lang="en-US" sz="1400" dirty="0" smtClean="0"/>
          </a:p>
        </p:txBody>
      </p:sp>
      <p:sp>
        <p:nvSpPr>
          <p:cNvPr id="12" name="TextBox 11">
            <a:extLst>
              <a:ext uri="{FF2B5EF4-FFF2-40B4-BE49-F238E27FC236}">
                <a16:creationId xmlns:a16="http://schemas.microsoft.com/office/drawing/2014/main" id="{ADD8E89C-8017-E545-8990-66150241C46E}"/>
              </a:ext>
            </a:extLst>
          </p:cNvPr>
          <p:cNvSpPr txBox="1"/>
          <p:nvPr/>
        </p:nvSpPr>
        <p:spPr>
          <a:xfrm>
            <a:off x="150961" y="2585559"/>
            <a:ext cx="6497539" cy="1200329"/>
          </a:xfrm>
          <a:prstGeom prst="rect">
            <a:avLst/>
          </a:prstGeom>
          <a:noFill/>
        </p:spPr>
        <p:txBody>
          <a:bodyPr wrap="square" rtlCol="0">
            <a:spAutoFit/>
          </a:bodyPr>
          <a:lstStyle/>
          <a:p>
            <a:r>
              <a:rPr lang="en-US" sz="1600" b="1" i="1" dirty="0" smtClean="0">
                <a:latin typeface="Arial"/>
                <a:cs typeface="Arial"/>
              </a:rPr>
              <a:t>APPROACH</a:t>
            </a:r>
          </a:p>
          <a:p>
            <a:r>
              <a:rPr lang="en-US" sz="1400" dirty="0"/>
              <a:t>W</a:t>
            </a:r>
            <a:r>
              <a:rPr lang="en-US" sz="1400" dirty="0" smtClean="0"/>
              <a:t>e </a:t>
            </a:r>
            <a:r>
              <a:rPr lang="en-US" sz="1400" dirty="0"/>
              <a:t>critically synthesize what is currently known and what is not </a:t>
            </a:r>
            <a:r>
              <a:rPr lang="en-US" sz="1400" dirty="0" smtClean="0"/>
              <a:t>known about TPDV, </a:t>
            </a:r>
            <a:r>
              <a:rPr lang="en-US" sz="1400" dirty="0"/>
              <a:t>and provide recommendations to improve our understanding of TPDV and ability to predict it.   </a:t>
            </a:r>
          </a:p>
          <a:p>
            <a:endParaRPr lang="en-US" sz="1400" dirty="0" smtClean="0">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150962" y="3549719"/>
            <a:ext cx="5977122" cy="2708434"/>
          </a:xfrm>
          <a:prstGeom prst="rect">
            <a:avLst/>
          </a:prstGeom>
          <a:noFill/>
        </p:spPr>
        <p:txBody>
          <a:bodyPr wrap="square" rtlCol="0">
            <a:spAutoFit/>
          </a:bodyPr>
          <a:lstStyle/>
          <a:p>
            <a:r>
              <a:rPr lang="en-US" sz="1600" b="1" i="1" dirty="0" smtClean="0">
                <a:latin typeface="Arial"/>
                <a:cs typeface="Arial"/>
              </a:rPr>
              <a:t>IMPACT</a:t>
            </a:r>
          </a:p>
          <a:p>
            <a:r>
              <a:rPr lang="en-US" sz="1400" dirty="0" smtClean="0"/>
              <a:t>While </a:t>
            </a:r>
            <a:r>
              <a:rPr lang="en-US" sz="1400" dirty="0"/>
              <a:t>several mechanisms have been proposed to explain TPDV, their relative importance as sources of decadal prediction remains unclear. Issues in need of greater understanding include the role played by the upper ocean overturning circulation in controlling tropical Pacific sea surface temperatures at decadal timescales, as well as the impact of external forcing on the Walker circulation and characteristics of internally-generated TPDV. </a:t>
            </a:r>
            <a:r>
              <a:rPr lang="en-US" sz="1400" dirty="0" smtClean="0"/>
              <a:t>Model </a:t>
            </a:r>
            <a:r>
              <a:rPr lang="en-US" sz="1400" dirty="0"/>
              <a:t>improvements will benefit from in-depth understanding of </a:t>
            </a:r>
            <a:r>
              <a:rPr lang="en-US" sz="1400" dirty="0" smtClean="0"/>
              <a:t>processes and mechanisms in the tropical Pacific that produce TPDV, their </a:t>
            </a:r>
            <a:r>
              <a:rPr lang="en-US" sz="1400" dirty="0"/>
              <a:t>sources of </a:t>
            </a:r>
            <a:r>
              <a:rPr lang="en-US" sz="1400" dirty="0" smtClean="0"/>
              <a:t>error, and </a:t>
            </a:r>
            <a:r>
              <a:rPr lang="en-US" sz="1400" dirty="0"/>
              <a:t>advances in computing technology. </a:t>
            </a:r>
            <a:endParaRPr lang="en-US" sz="1400" i="1" dirty="0">
              <a:cs typeface="Arial"/>
            </a:endParaRPr>
          </a:p>
        </p:txBody>
      </p:sp>
      <p:sp>
        <p:nvSpPr>
          <p:cNvPr id="9" name="Rectangle 8">
            <a:extLst>
              <a:ext uri="{FF2B5EF4-FFF2-40B4-BE49-F238E27FC236}">
                <a16:creationId xmlns:a16="http://schemas.microsoft.com/office/drawing/2014/main" id="{5ED6742F-C649-2B49-98F6-A53498F1E1D6}"/>
              </a:ext>
            </a:extLst>
          </p:cNvPr>
          <p:cNvSpPr/>
          <p:nvPr/>
        </p:nvSpPr>
        <p:spPr>
          <a:xfrm>
            <a:off x="6071937" y="3793854"/>
            <a:ext cx="6071353" cy="2292935"/>
          </a:xfrm>
          <a:prstGeom prst="rect">
            <a:avLst/>
          </a:prstGeom>
        </p:spPr>
        <p:txBody>
          <a:bodyPr wrap="square">
            <a:spAutoFit/>
          </a:bodyPr>
          <a:lstStyle/>
          <a:p>
            <a:r>
              <a:rPr lang="en-US" sz="1100" b="1" dirty="0" smtClean="0">
                <a:solidFill>
                  <a:srgbClr val="0070C0"/>
                </a:solidFill>
              </a:rPr>
              <a:t>Mechanisms </a:t>
            </a:r>
            <a:r>
              <a:rPr lang="en-US" sz="1100" b="1" dirty="0">
                <a:solidFill>
                  <a:srgbClr val="0070C0"/>
                </a:solidFill>
              </a:rPr>
              <a:t>of internal and external TPDV</a:t>
            </a:r>
            <a:r>
              <a:rPr lang="en-US" sz="1100" dirty="0">
                <a:solidFill>
                  <a:srgbClr val="0070C0"/>
                </a:solidFill>
              </a:rPr>
              <a:t>. </a:t>
            </a:r>
            <a:r>
              <a:rPr lang="en-US" sz="1100" dirty="0" smtClean="0">
                <a:solidFill>
                  <a:srgbClr val="0070C0"/>
                </a:solidFill>
              </a:rPr>
              <a:t>Schematic of </a:t>
            </a:r>
            <a:r>
              <a:rPr lang="en-US" sz="1100" dirty="0">
                <a:solidFill>
                  <a:srgbClr val="0070C0"/>
                </a:solidFill>
              </a:rPr>
              <a:t>the </a:t>
            </a:r>
            <a:r>
              <a:rPr lang="en-US" sz="1100" dirty="0" smtClean="0">
                <a:solidFill>
                  <a:srgbClr val="0070C0"/>
                </a:solidFill>
              </a:rPr>
              <a:t>processes </a:t>
            </a:r>
            <a:r>
              <a:rPr lang="en-US" sz="1100" dirty="0">
                <a:solidFill>
                  <a:srgbClr val="0070C0"/>
                </a:solidFill>
              </a:rPr>
              <a:t>associated with internal TPDV. </a:t>
            </a:r>
            <a:r>
              <a:rPr lang="en-US" sz="1100" dirty="0" smtClean="0">
                <a:solidFill>
                  <a:srgbClr val="0070C0"/>
                </a:solidFill>
              </a:rPr>
              <a:t>The </a:t>
            </a:r>
            <a:r>
              <a:rPr lang="en-US" sz="1100" dirty="0">
                <a:solidFill>
                  <a:srgbClr val="0070C0"/>
                </a:solidFill>
              </a:rPr>
              <a:t>upper ocean overturning circulation (the Subtropical-Tropical Cells, transparent blue arrows) consists of a subtropical subduction component, equatorward subsurface transport, equatorial upwelling, and a poleward surface return flow driven by the equatorial easterly trade winds (large blue arrow), which are the surface component of the </a:t>
            </a:r>
            <a:r>
              <a:rPr lang="en-US" sz="1100" dirty="0" smtClean="0">
                <a:solidFill>
                  <a:srgbClr val="0070C0"/>
                </a:solidFill>
              </a:rPr>
              <a:t>Walker Cell (WC). </a:t>
            </a:r>
            <a:r>
              <a:rPr lang="en-US" sz="1100" dirty="0">
                <a:solidFill>
                  <a:srgbClr val="0070C0"/>
                </a:solidFill>
              </a:rPr>
              <a:t>A positive phase of internal TPDV with warm SST in the tropical Pacific </a:t>
            </a:r>
            <a:r>
              <a:rPr lang="en-US" sz="1100" dirty="0" smtClean="0">
                <a:solidFill>
                  <a:srgbClr val="0070C0"/>
                </a:solidFill>
              </a:rPr>
              <a:t>(red shading</a:t>
            </a:r>
            <a:r>
              <a:rPr lang="en-US" sz="1100" dirty="0">
                <a:solidFill>
                  <a:srgbClr val="0070C0"/>
                </a:solidFill>
              </a:rPr>
              <a:t>) is associated with a weaker WC, reduced equatorial winds, and weaker oceanic </a:t>
            </a:r>
            <a:r>
              <a:rPr lang="en-US" sz="1100" dirty="0" smtClean="0">
                <a:solidFill>
                  <a:srgbClr val="0070C0"/>
                </a:solidFill>
              </a:rPr>
              <a:t>overturning. </a:t>
            </a:r>
            <a:r>
              <a:rPr lang="en-US" sz="1100" dirty="0">
                <a:solidFill>
                  <a:srgbClr val="0070C0"/>
                </a:solidFill>
              </a:rPr>
              <a:t>Extra-equatorial wind anomalies may play an important role in driving the changes in the Subtropical-Tropical Cells, whose adjustment is accomplished through the </a:t>
            </a:r>
            <a:r>
              <a:rPr lang="en-US" sz="1100" dirty="0" smtClean="0">
                <a:solidFill>
                  <a:srgbClr val="0070C0"/>
                </a:solidFill>
              </a:rPr>
              <a:t>slow westward </a:t>
            </a:r>
            <a:r>
              <a:rPr lang="en-US" sz="1100" dirty="0">
                <a:solidFill>
                  <a:srgbClr val="0070C0"/>
                </a:solidFill>
              </a:rPr>
              <a:t>propagation of oceanic </a:t>
            </a:r>
            <a:r>
              <a:rPr lang="en-US" sz="1100" dirty="0" err="1">
                <a:solidFill>
                  <a:srgbClr val="0070C0"/>
                </a:solidFill>
              </a:rPr>
              <a:t>Rossby</a:t>
            </a:r>
            <a:r>
              <a:rPr lang="en-US" sz="1100" dirty="0">
                <a:solidFill>
                  <a:srgbClr val="0070C0"/>
                </a:solidFill>
              </a:rPr>
              <a:t> waves. After reaching the western boundary, </a:t>
            </a:r>
            <a:r>
              <a:rPr lang="en-US" sz="1100" dirty="0" err="1">
                <a:solidFill>
                  <a:srgbClr val="0070C0"/>
                </a:solidFill>
              </a:rPr>
              <a:t>Rossby</a:t>
            </a:r>
            <a:r>
              <a:rPr lang="en-US" sz="1100" dirty="0">
                <a:solidFill>
                  <a:srgbClr val="0070C0"/>
                </a:solidFill>
              </a:rPr>
              <a:t> waves can continue along the boundary to the equator as coastal Kelvin waves and along the equator as equatorial Kelvin </a:t>
            </a:r>
            <a:r>
              <a:rPr lang="en-US" sz="1100" dirty="0" smtClean="0">
                <a:solidFill>
                  <a:srgbClr val="0070C0"/>
                </a:solidFill>
              </a:rPr>
              <a:t>waves to contribute to  transitions of sign of TPDV. </a:t>
            </a:r>
            <a:endParaRPr lang="en-US" sz="1100" dirty="0">
              <a:solidFill>
                <a:srgbClr val="0070C0"/>
              </a:solidFill>
              <a:latin typeface="NimbusRomNo9L"/>
            </a:endParaRPr>
          </a:p>
        </p:txBody>
      </p:sp>
      <p:pic>
        <p:nvPicPr>
          <p:cNvPr id="14" name="A2A30C4E-BBBF-4D53-89F7-14524FE9CC97">
            <a:extLst>
              <a:ext uri="{FF2B5EF4-FFF2-40B4-BE49-F238E27FC236}">
                <a16:creationId xmlns:a16="http://schemas.microsoft.com/office/drawing/2014/main" id="{855AA91F-53AF-4549-A3A1-D83D707C9326}"/>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493127" y="880504"/>
            <a:ext cx="5585063" cy="3038045"/>
          </a:xfrm>
          <a:prstGeom prst="rect">
            <a:avLst/>
          </a:prstGeom>
          <a:noFill/>
          <a:extLst/>
        </p:spPr>
      </p:pic>
    </p:spTree>
    <p:extLst>
      <p:ext uri="{BB962C8B-B14F-4D97-AF65-F5344CB8AC3E}">
        <p14:creationId xmlns:p14="http://schemas.microsoft.com/office/powerpoint/2010/main" val="1020793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5177</TotalTime>
  <Words>407</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NimbusRomNo9L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84</cp:revision>
  <dcterms:created xsi:type="dcterms:W3CDTF">2017-08-29T22:43:04Z</dcterms:created>
  <dcterms:modified xsi:type="dcterms:W3CDTF">2022-02-23T16:56:02Z</dcterms:modified>
</cp:coreProperties>
</file>