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517" autoAdjust="0"/>
    <p:restoredTop sz="94660"/>
  </p:normalViewPr>
  <p:slideViewPr>
    <p:cSldViewPr snapToGrid="0">
      <p:cViewPr varScale="1">
        <p:scale>
          <a:sx n="128" d="100"/>
          <a:sy n="128" d="100"/>
        </p:scale>
        <p:origin x="1072" y="176"/>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3/19/24</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3/19/24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3/19/24</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16/j.jhe.2023.101956" TargetMode="External"/><Relationship Id="rId2" Type="http://schemas.openxmlformats.org/officeDocument/2006/relationships/image" Target="../media/image2.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document with text and numbers&#10;&#10;Description automatically generated">
            <a:extLst>
              <a:ext uri="{FF2B5EF4-FFF2-40B4-BE49-F238E27FC236}">
                <a16:creationId xmlns:a16="http://schemas.microsoft.com/office/drawing/2014/main" id="{47DEC417-AE4E-7D17-1CEE-5F10407CE8ED}"/>
              </a:ext>
            </a:extLst>
          </p:cNvPr>
          <p:cNvPicPr>
            <a:picLocks noChangeAspect="1"/>
          </p:cNvPicPr>
          <p:nvPr/>
        </p:nvPicPr>
        <p:blipFill rotWithShape="1">
          <a:blip r:embed="rId2">
            <a:extLst>
              <a:ext uri="{28A0092B-C50C-407E-A947-70E740481C1C}">
                <a14:useLocalDpi xmlns:a14="http://schemas.microsoft.com/office/drawing/2010/main" val="0"/>
              </a:ext>
            </a:extLst>
          </a:blip>
          <a:srcRect l="15665" t="54133" r="14246" b="10992"/>
          <a:stretch/>
        </p:blipFill>
        <p:spPr>
          <a:xfrm>
            <a:off x="3779333" y="880464"/>
            <a:ext cx="5296288" cy="3512296"/>
          </a:xfrm>
          <a:prstGeom prst="rect">
            <a:avLst/>
          </a:prstGeom>
        </p:spPr>
      </p:pic>
      <p:sp>
        <p:nvSpPr>
          <p:cNvPr id="120" name="Shape 120"/>
          <p:cNvSpPr/>
          <p:nvPr/>
        </p:nvSpPr>
        <p:spPr>
          <a:xfrm>
            <a:off x="257568" y="4369090"/>
            <a:ext cx="3526738" cy="1841851"/>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defTabSz="321457">
              <a:buSzPct val="75000"/>
              <a:defRPr sz="2000">
                <a:latin typeface="Helvetica"/>
                <a:ea typeface="Helvetica"/>
                <a:cs typeface="Helvetica"/>
                <a:sym typeface="Helvetica"/>
              </a:defRPr>
            </a:pPr>
            <a:r>
              <a:rPr lang="en-US" sz="1300" dirty="0">
                <a:latin typeface="Calibri" panose="020F0502020204030204" pitchFamily="34" charset="0"/>
              </a:rPr>
              <a:t>Significant variance in the implicit flood risk housing pricing is revealed, challenging earlier assumptions regarding property valuation in flood-prone locations. This supports previous recommendations to expand SFHA boundaries and flood disclosure requirements in order to better manage flood-related societal costs.</a:t>
            </a:r>
            <a:endParaRPr sz="1406" dirty="0"/>
          </a:p>
        </p:txBody>
      </p:sp>
      <p:sp>
        <p:nvSpPr>
          <p:cNvPr id="121" name="Shape 121"/>
          <p:cNvSpPr/>
          <p:nvPr/>
        </p:nvSpPr>
        <p:spPr>
          <a:xfrm>
            <a:off x="257568" y="131672"/>
            <a:ext cx="8240811" cy="810799"/>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400" dirty="0">
                <a:latin typeface="Calibri" panose="020F0502020204030204" pitchFamily="34" charset="0"/>
                <a:cs typeface="Calibri" panose="020F0502020204030204" pitchFamily="34" charset="0"/>
              </a:rPr>
              <a:t>Potential Benefits in Remapping the Special Flood Hazard Area: Evidence from the U.S. Housing Market </a:t>
            </a:r>
          </a:p>
        </p:txBody>
      </p:sp>
      <p:sp>
        <p:nvSpPr>
          <p:cNvPr id="122" name="Shape 122"/>
          <p:cNvSpPr/>
          <p:nvPr/>
        </p:nvSpPr>
        <p:spPr>
          <a:xfrm>
            <a:off x="261830" y="816660"/>
            <a:ext cx="3517504" cy="1380646"/>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Objective</a:t>
            </a:r>
            <a:endParaRPr lang="en-US" sz="1600" dirty="0">
              <a:latin typeface="Calibri" panose="020F0502020204030204" pitchFamily="34" charset="0"/>
              <a:cs typeface="Calibri" panose="020F0502020204030204" pitchFamily="34" charset="0"/>
            </a:endParaRPr>
          </a:p>
          <a:p>
            <a:r>
              <a:rPr lang="en-US" sz="1300" dirty="0">
                <a:latin typeface="Calibri" panose="020F0502020204030204" pitchFamily="34" charset="0"/>
                <a:cs typeface="Calibri" panose="020F0502020204030204" pitchFamily="34" charset="0"/>
              </a:rPr>
              <a:t>Determine the degree to which the U.S. housing market prices exposure to flooding and disentangle how this price effect is made up of policy-driven and quasi-objective indicators of flood hazard. </a:t>
            </a:r>
          </a:p>
        </p:txBody>
      </p:sp>
      <p:sp>
        <p:nvSpPr>
          <p:cNvPr id="123" name="Shape 123"/>
          <p:cNvSpPr/>
          <p:nvPr/>
        </p:nvSpPr>
        <p:spPr>
          <a:xfrm>
            <a:off x="256858" y="2091018"/>
            <a:ext cx="3527448" cy="2442015"/>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lvl="0" algn="l"/>
            <a:r>
              <a:rPr lang="en-US" sz="1300" dirty="0">
                <a:latin typeface="Calibri" panose="020F0502020204030204" pitchFamily="34" charset="0"/>
                <a:ea typeface="Times New Roman" panose="02020603050405020304" pitchFamily="18" charset="0"/>
                <a:cs typeface="Calibri" panose="020F0502020204030204" pitchFamily="34" charset="0"/>
              </a:rPr>
              <a:t>A nationwide Spatially Restricted Triple</a:t>
            </a:r>
          </a:p>
          <a:p>
            <a:pPr lvl="0" algn="l"/>
            <a:r>
              <a:rPr lang="en-US" sz="1300" dirty="0">
                <a:latin typeface="Calibri" panose="020F0502020204030204" pitchFamily="34" charset="0"/>
                <a:ea typeface="Times New Roman" panose="02020603050405020304" pitchFamily="18" charset="0"/>
                <a:cs typeface="Calibri" panose="020F0502020204030204" pitchFamily="34" charset="0"/>
              </a:rPr>
              <a:t>Difference design was used to assess how sales prices are influenced by Special Flood Hazard Area (SFHA) designations, measures of quasi-objective flood hazard (First Street Foundation) and being in a state that mandates flood history disclosures. Sales are restricted to properties near SFHA boundaries to isolate how price effects are driven by these three features. Capitalization effects are compared to property-based flood risk estimates.</a:t>
            </a:r>
            <a:endParaRPr lang="en-US" sz="1300" dirty="0">
              <a:latin typeface="Calibri" panose="020F0502020204030204" pitchFamily="34" charset="0"/>
              <a:ea typeface="MS Mincho" panose="02020609040205080304" pitchFamily="49" charset="-128"/>
              <a:cs typeface="Calibri" panose="020F0502020204030204" pitchFamily="34" charset="0"/>
            </a:endParaRPr>
          </a:p>
        </p:txBody>
      </p:sp>
      <p:sp>
        <p:nvSpPr>
          <p:cNvPr id="124" name="Shape 124"/>
          <p:cNvSpPr/>
          <p:nvPr/>
        </p:nvSpPr>
        <p:spPr>
          <a:xfrm>
            <a:off x="4360985" y="5974809"/>
            <a:ext cx="4622061" cy="507831"/>
          </a:xfrm>
          <a:prstGeom prst="rect">
            <a:avLst/>
          </a:prstGeom>
          <a:ln w="12700">
            <a:solidFill>
              <a:schemeClr val="accent1"/>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r>
              <a:rPr lang="en-US" sz="900" dirty="0">
                <a:latin typeface="Arial" panose="020B0604020202020204" pitchFamily="34" charset="0"/>
                <a:ea typeface="MS Mincho" panose="02020609040205080304" pitchFamily="49" charset="-128"/>
              </a:rPr>
              <a:t>Pollack A., Wrenn D. H., Nolte C., and Sue Wing I. (2023). Potential Benefits in Remapping the Special Flood Hazard Area: Evidence from the U.S. Housing Market. Journal of Housing Economics 61: 101956. </a:t>
            </a:r>
            <a:r>
              <a:rPr lang="en-US" sz="900" dirty="0">
                <a:latin typeface="Arial" panose="020B0604020202020204" pitchFamily="34" charset="0"/>
                <a:ea typeface="MS Mincho" panose="02020609040205080304" pitchFamily="49" charset="-128"/>
                <a:hlinkClick r:id="rId3"/>
              </a:rPr>
              <a:t>https://doi.org/10.1016/j.jhe.2023.101956</a:t>
            </a:r>
            <a:r>
              <a:rPr lang="en-US" sz="900" dirty="0">
                <a:latin typeface="Arial" panose="020B0604020202020204" pitchFamily="34" charset="0"/>
                <a:ea typeface="MS Mincho" panose="02020609040205080304" pitchFamily="49" charset="-128"/>
              </a:rPr>
              <a:t> </a:t>
            </a:r>
            <a:endParaRPr lang="en-US" sz="844" dirty="0">
              <a:latin typeface="Arial" panose="020B0604020202020204" pitchFamily="34" charset="0"/>
              <a:ea typeface="MS Mincho" panose="02020609040205080304" pitchFamily="49" charset="-128"/>
            </a:endParaRPr>
          </a:p>
        </p:txBody>
      </p:sp>
      <p:sp>
        <p:nvSpPr>
          <p:cNvPr id="8" name="Shape 119">
            <a:extLst>
              <a:ext uri="{FF2B5EF4-FFF2-40B4-BE49-F238E27FC236}">
                <a16:creationId xmlns:a16="http://schemas.microsoft.com/office/drawing/2014/main" id="{D05CE714-975C-5F45-B8FB-334BF21660D6}"/>
              </a:ext>
            </a:extLst>
          </p:cNvPr>
          <p:cNvSpPr/>
          <p:nvPr/>
        </p:nvSpPr>
        <p:spPr>
          <a:xfrm>
            <a:off x="3929973" y="4330753"/>
            <a:ext cx="5179978" cy="1549463"/>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spcBef>
                <a:spcPts val="844"/>
              </a:spcBef>
              <a:defRPr sz="1700">
                <a:latin typeface="Helvetica"/>
                <a:ea typeface="Helvetica"/>
                <a:cs typeface="Helvetica"/>
                <a:sym typeface="Helvetica"/>
              </a:defRPr>
            </a:pPr>
            <a:r>
              <a:rPr lang="en-US" sz="1200" b="1" dirty="0">
                <a:solidFill>
                  <a:srgbClr val="0070C0"/>
                </a:solidFill>
                <a:latin typeface="Calibri" panose="020F0502020204030204" pitchFamily="34" charset="0"/>
                <a:cs typeface="Calibri" panose="020F0502020204030204" pitchFamily="34" charset="0"/>
              </a:rPr>
              <a:t>Figure</a:t>
            </a:r>
            <a:r>
              <a:rPr sz="1200" b="1" dirty="0">
                <a:solidFill>
                  <a:srgbClr val="0070C0"/>
                </a:solidFill>
                <a:latin typeface="Calibri" panose="020F0502020204030204" pitchFamily="34" charset="0"/>
                <a:cs typeface="Calibri" panose="020F0502020204030204" pitchFamily="34" charset="0"/>
              </a:rPr>
              <a:t>:</a:t>
            </a:r>
            <a:r>
              <a:rPr sz="1200" dirty="0">
                <a:solidFill>
                  <a:srgbClr val="0070C0"/>
                </a:solidFill>
                <a:latin typeface="Calibri" panose="020F0502020204030204" pitchFamily="34" charset="0"/>
                <a:cs typeface="Calibri" panose="020F0502020204030204" pitchFamily="34" charset="0"/>
              </a:rPr>
              <a:t>  </a:t>
            </a:r>
            <a:r>
              <a:rPr lang="en-US" sz="1200" dirty="0">
                <a:solidFill>
                  <a:srgbClr val="0070C0"/>
                </a:solidFill>
                <a:latin typeface="Calibri" panose="020F0502020204030204" pitchFamily="34" charset="0"/>
                <a:cs typeface="Calibri" panose="020F0502020204030204" pitchFamily="34" charset="0"/>
              </a:rPr>
              <a:t>The net present value of expected annual losses from damages to structures estimated using different damage functions and discount rates is compared to the implied monetary capitalization of hazard exposure in disclosure and non-disclosure states. Totals are delineated by striped bars for estimates in the Special Flood Hazard Area (SFHA) and dotted bars for estimates outside the SFHA. The effect of a hypothetical reform where all properties are subject to flood history disclosures and the SFHA boundary is remapped to correspond to the quasi-objective 1% per year floodplain.</a:t>
            </a:r>
          </a:p>
        </p:txBody>
      </p:sp>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8687</TotalTime>
  <Words>332</Words>
  <Application>Microsoft Macintosh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Franklin Gothic Book</vt:lpstr>
      <vt:lpstr>Franklin Gothic Medium</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Nicholas, Robert</cp:lastModifiedBy>
  <cp:revision>51</cp:revision>
  <dcterms:created xsi:type="dcterms:W3CDTF">2019-03-01T18:13:06Z</dcterms:created>
  <dcterms:modified xsi:type="dcterms:W3CDTF">2024-03-19T17:46:43Z</dcterms:modified>
</cp:coreProperties>
</file>