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78"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217CB5"/>
    <a:srgbClr val="4472C4"/>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63" autoAdjust="0"/>
    <p:restoredTop sz="75510" autoAdjust="0"/>
  </p:normalViewPr>
  <p:slideViewPr>
    <p:cSldViewPr snapToGrid="0">
      <p:cViewPr varScale="1">
        <p:scale>
          <a:sx n="90" d="100"/>
          <a:sy n="90" d="100"/>
        </p:scale>
        <p:origin x="2096" y="208"/>
      </p:cViewPr>
      <p:guideLst/>
    </p:cSldViewPr>
  </p:slideViewPr>
  <p:outlineViewPr>
    <p:cViewPr>
      <p:scale>
        <a:sx n="33" d="100"/>
        <a:sy n="33" d="100"/>
      </p:scale>
      <p:origin x="0" y="-1416"/>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3E093E-4406-63D2-3A44-B33853F6AC5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334F4CD-F02A-3676-2F49-21CA1A8D439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995066E-2B15-40C8-A757-D77ACA7AD65F}" type="datetimeFigureOut">
              <a:rPr lang="en-US" smtClean="0"/>
              <a:t>11/28/22</a:t>
            </a:fld>
            <a:endParaRPr lang="en-US"/>
          </a:p>
        </p:txBody>
      </p:sp>
      <p:sp>
        <p:nvSpPr>
          <p:cNvPr id="4" name="Footer Placeholder 3">
            <a:extLst>
              <a:ext uri="{FF2B5EF4-FFF2-40B4-BE49-F238E27FC236}">
                <a16:creationId xmlns:a16="http://schemas.microsoft.com/office/drawing/2014/main" id="{431BE505-0624-67AB-9CA9-F833D89E15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064002A-27DA-2588-CFFA-45CDC29C919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34BB47-FB86-41EB-A9B2-0879F7CC77C2}" type="slidenum">
              <a:rPr lang="en-US" smtClean="0"/>
              <a:t>‹#›</a:t>
            </a:fld>
            <a:endParaRPr lang="en-US"/>
          </a:p>
        </p:txBody>
      </p:sp>
    </p:spTree>
    <p:extLst>
      <p:ext uri="{BB962C8B-B14F-4D97-AF65-F5344CB8AC3E}">
        <p14:creationId xmlns:p14="http://schemas.microsoft.com/office/powerpoint/2010/main" val="3450954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BAF06F-D519-4395-BE25-305C0D357466}" type="datetimeFigureOut">
              <a:rPr lang="en-US" smtClean="0"/>
              <a:t>11/28/22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E62C2-670F-4545-A1FB-0006B856B63F}" type="slidenum">
              <a:rPr lang="en-US" smtClean="0"/>
              <a:t>‹#›</a:t>
            </a:fld>
            <a:endParaRPr lang="en-US"/>
          </a:p>
        </p:txBody>
      </p:sp>
    </p:spTree>
    <p:extLst>
      <p:ext uri="{BB962C8B-B14F-4D97-AF65-F5344CB8AC3E}">
        <p14:creationId xmlns:p14="http://schemas.microsoft.com/office/powerpoint/2010/main" val="357591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Figure Explanation: CMIP6 model distribution of tropical tropospheric warming trends (black line) and the range of satellite observations (purple shading). When the effects of internal variability are removed, the observed trends shift to the right (closer to the model trends, red shading). The horizontal, purple ”violin plots” show the distribution of 50 CESM2 model trends and the distribution of 50 CESM2 trends with corrected biomass burning aerosol emissions (CESM2-SBB). Removing the forcing biases reduces model warming, bringing the model simulated warming closer to the observations.</a:t>
            </a:r>
          </a:p>
          <a:p>
            <a:endParaRPr lang="en-US" dirty="0"/>
          </a:p>
        </p:txBody>
      </p:sp>
      <p:sp>
        <p:nvSpPr>
          <p:cNvPr id="4" name="Slide Number Placeholder 3"/>
          <p:cNvSpPr>
            <a:spLocks noGrp="1"/>
          </p:cNvSpPr>
          <p:nvPr>
            <p:ph type="sldNum" sz="quarter" idx="5"/>
          </p:nvPr>
        </p:nvSpPr>
        <p:spPr/>
        <p:txBody>
          <a:bodyPr/>
          <a:lstStyle/>
          <a:p>
            <a:fld id="{9C9E62C2-670F-4545-A1FB-0006B856B63F}" type="slidenum">
              <a:rPr lang="en-US" smtClean="0"/>
              <a:t>1</a:t>
            </a:fld>
            <a:endParaRPr lang="en-US"/>
          </a:p>
        </p:txBody>
      </p:sp>
    </p:spTree>
    <p:extLst>
      <p:ext uri="{BB962C8B-B14F-4D97-AF65-F5344CB8AC3E}">
        <p14:creationId xmlns:p14="http://schemas.microsoft.com/office/powerpoint/2010/main" val="2636023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53DB3A-59B6-45BA-A8C2-1299284328BF}" type="datetimeFigureOut">
              <a:rPr lang="en-US" smtClean="0"/>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2513032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53DB3A-59B6-45BA-A8C2-1299284328BF}" type="datetimeFigureOut">
              <a:rPr lang="en-US" smtClean="0"/>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2424885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53DB3A-59B6-45BA-A8C2-1299284328BF}" type="datetimeFigureOut">
              <a:rPr lang="en-US" smtClean="0"/>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1057114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52475"/>
            <a:ext cx="5906278" cy="4801485"/>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488648" y="5360083"/>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91614" y="4014335"/>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781053" y="6384940"/>
            <a:ext cx="2439785" cy="407987"/>
          </a:xfrm>
          <a:prstGeom prst="rect">
            <a:avLst/>
          </a:prstGeom>
          <a:noFill/>
          <a:ln w="9525">
            <a:noFill/>
            <a:miter lim="800000"/>
            <a:headEnd/>
            <a:tailEnd/>
          </a:ln>
        </p:spPr>
      </p:pic>
    </p:spTree>
    <p:extLst>
      <p:ext uri="{BB962C8B-B14F-4D97-AF65-F5344CB8AC3E}">
        <p14:creationId xmlns:p14="http://schemas.microsoft.com/office/powerpoint/2010/main" val="1207417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53DB3A-59B6-45BA-A8C2-1299284328BF}" type="datetimeFigureOut">
              <a:rPr lang="en-US" smtClean="0"/>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210233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53DB3A-59B6-45BA-A8C2-1299284328BF}" type="datetimeFigureOut">
              <a:rPr lang="en-US" smtClean="0"/>
              <a:t>11/28/22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114865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53DB3A-59B6-45BA-A8C2-1299284328BF}" type="datetimeFigureOut">
              <a:rPr lang="en-US" smtClean="0"/>
              <a:t>11/28/22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2508754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53DB3A-59B6-45BA-A8C2-1299284328BF}" type="datetimeFigureOut">
              <a:rPr lang="en-US" smtClean="0"/>
              <a:t>11/28/22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921889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53DB3A-59B6-45BA-A8C2-1299284328BF}" type="datetimeFigureOut">
              <a:rPr lang="en-US" smtClean="0"/>
              <a:t>11/28/22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3146000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3DB3A-59B6-45BA-A8C2-1299284328BF}" type="datetimeFigureOut">
              <a:rPr lang="en-US" smtClean="0"/>
              <a:t>11/28/22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308163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53DB3A-59B6-45BA-A8C2-1299284328BF}" type="datetimeFigureOut">
              <a:rPr lang="en-US" smtClean="0"/>
              <a:t>11/28/22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1395480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53DB3A-59B6-45BA-A8C2-1299284328BF}" type="datetimeFigureOut">
              <a:rPr lang="en-US" smtClean="0"/>
              <a:t>11/28/22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08DD8F-D149-4EB8-BF02-E42CF3921E18}" type="slidenum">
              <a:rPr lang="en-US" smtClean="0"/>
              <a:t>‹#›</a:t>
            </a:fld>
            <a:endParaRPr lang="en-US"/>
          </a:p>
        </p:txBody>
      </p:sp>
    </p:spTree>
    <p:extLst>
      <p:ext uri="{BB962C8B-B14F-4D97-AF65-F5344CB8AC3E}">
        <p14:creationId xmlns:p14="http://schemas.microsoft.com/office/powerpoint/2010/main" val="2202952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3DB3A-59B6-45BA-A8C2-1299284328BF}" type="datetimeFigureOut">
              <a:rPr lang="en-US" smtClean="0"/>
              <a:t>11/28/22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8DD8F-D149-4EB8-BF02-E42CF3921E18}" type="slidenum">
              <a:rPr lang="en-US" smtClean="0"/>
              <a:t>‹#›</a:t>
            </a:fld>
            <a:endParaRPr lang="en-US"/>
          </a:p>
        </p:txBody>
      </p:sp>
    </p:spTree>
    <p:extLst>
      <p:ext uri="{BB962C8B-B14F-4D97-AF65-F5344CB8AC3E}">
        <p14:creationId xmlns:p14="http://schemas.microsoft.com/office/powerpoint/2010/main" val="2309976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t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olorado State University Celebrates Black History Month with  Student-Designed Hat | INSIGHT Into Diversity">
            <a:extLst>
              <a:ext uri="{FF2B5EF4-FFF2-40B4-BE49-F238E27FC236}">
                <a16:creationId xmlns:a16="http://schemas.microsoft.com/office/drawing/2014/main" id="{60A6CA49-10C7-8E98-602B-9ACF2C96520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567" b="31635"/>
          <a:stretch/>
        </p:blipFill>
        <p:spPr bwMode="auto">
          <a:xfrm>
            <a:off x="6401013" y="6256299"/>
            <a:ext cx="1630956" cy="600165"/>
          </a:xfrm>
          <a:prstGeom prst="rect">
            <a:avLst/>
          </a:prstGeom>
          <a:noFill/>
          <a:extLst>
            <a:ext uri="{909E8E84-426E-40DD-AFC4-6F175D3DCCD1}">
              <a14:hiddenFill xmlns:a14="http://schemas.microsoft.com/office/drawing/2010/main">
                <a:solidFill>
                  <a:srgbClr val="FFFFFF"/>
                </a:solidFill>
              </a14:hiddenFill>
            </a:ext>
          </a:extLst>
        </p:spPr>
      </p:pic>
      <p:sp>
        <p:nvSpPr>
          <p:cNvPr id="19" name="Title 18"/>
          <p:cNvSpPr>
            <a:spLocks noGrp="1"/>
          </p:cNvSpPr>
          <p:nvPr>
            <p:ph type="title"/>
          </p:nvPr>
        </p:nvSpPr>
        <p:spPr>
          <a:xfrm>
            <a:off x="488648" y="23949"/>
            <a:ext cx="11190515" cy="708660"/>
          </a:xfrm>
        </p:spPr>
        <p:txBody>
          <a:bodyPr>
            <a:normAutofit fontScale="90000"/>
          </a:bodyPr>
          <a:lstStyle/>
          <a:p>
            <a:r>
              <a:rPr lang="en-US" sz="2800" dirty="0"/>
              <a:t>Applying machine learning to isolate and disentangle</a:t>
            </a:r>
            <a:br>
              <a:rPr lang="en-US" sz="2800" dirty="0"/>
            </a:br>
            <a:r>
              <a:rPr lang="en-US" sz="2800" dirty="0"/>
              <a:t>forced and natural changes in climate</a:t>
            </a:r>
          </a:p>
        </p:txBody>
      </p:sp>
      <p:sp>
        <p:nvSpPr>
          <p:cNvPr id="36" name="Text Placeholder 21">
            <a:extLst>
              <a:ext uri="{FF2B5EF4-FFF2-40B4-BE49-F238E27FC236}">
                <a16:creationId xmlns:a16="http://schemas.microsoft.com/office/drawing/2014/main" id="{03FD4251-8EB1-7F44-98FB-65E337A73F85}"/>
              </a:ext>
            </a:extLst>
          </p:cNvPr>
          <p:cNvSpPr txBox="1">
            <a:spLocks/>
          </p:cNvSpPr>
          <p:nvPr/>
        </p:nvSpPr>
        <p:spPr>
          <a:xfrm>
            <a:off x="436033" y="1030748"/>
            <a:ext cx="5659967" cy="3368876"/>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z="1700" dirty="0">
                <a:solidFill>
                  <a:schemeClr val="tx1"/>
                </a:solidFill>
              </a:rPr>
              <a:t>Climate models exhibit twice as much warming as satellite observations. Can natural climate variability explain the gap?</a:t>
            </a:r>
          </a:p>
          <a:p>
            <a:pPr defTabSz="914400"/>
            <a:endParaRPr lang="en-US" dirty="0"/>
          </a:p>
          <a:p>
            <a:pPr defTabSz="914400"/>
            <a:r>
              <a:rPr lang="en-US" dirty="0"/>
              <a:t>Key Results</a:t>
            </a:r>
          </a:p>
          <a:p>
            <a:pPr marL="285750" indent="-285750" defTabSz="914400">
              <a:buFont typeface="Arial" panose="020B0604020202020204" pitchFamily="34" charset="0"/>
              <a:buChar char="•"/>
            </a:pPr>
            <a:r>
              <a:rPr lang="en-US" sz="1600" b="0" dirty="0">
                <a:solidFill>
                  <a:schemeClr val="tx1"/>
                </a:solidFill>
              </a:rPr>
              <a:t>Machine learning accurately isolates the contribution of natural variability to warming</a:t>
            </a:r>
          </a:p>
          <a:p>
            <a:pPr marL="285750" indent="-285750" defTabSz="914400">
              <a:buFont typeface="Arial" panose="020B0604020202020204" pitchFamily="34" charset="0"/>
              <a:buChar char="•"/>
            </a:pPr>
            <a:r>
              <a:rPr lang="en-US" sz="1600" b="0" dirty="0">
                <a:solidFill>
                  <a:schemeClr val="tx1"/>
                </a:solidFill>
              </a:rPr>
              <a:t>Natural variability has substantially reduced satellite-era warming</a:t>
            </a:r>
          </a:p>
          <a:p>
            <a:pPr marL="285750" indent="-285750" defTabSz="914400">
              <a:buFont typeface="Arial" panose="020B0604020202020204" pitchFamily="34" charset="0"/>
              <a:buChar char="•"/>
            </a:pPr>
            <a:r>
              <a:rPr lang="en-US" sz="1600" b="0" dirty="0">
                <a:solidFill>
                  <a:schemeClr val="tx1"/>
                </a:solidFill>
              </a:rPr>
              <a:t>Biomass burning aerosol emissions biases artificially enhance model-simulated warming</a:t>
            </a:r>
          </a:p>
        </p:txBody>
      </p:sp>
      <p:sp>
        <p:nvSpPr>
          <p:cNvPr id="15" name="TextBox 14">
            <a:extLst>
              <a:ext uri="{FF2B5EF4-FFF2-40B4-BE49-F238E27FC236}">
                <a16:creationId xmlns:a16="http://schemas.microsoft.com/office/drawing/2014/main" id="{D0D2EA13-4859-9F76-E81F-53005680160F}"/>
              </a:ext>
            </a:extLst>
          </p:cNvPr>
          <p:cNvSpPr txBox="1"/>
          <p:nvPr/>
        </p:nvSpPr>
        <p:spPr>
          <a:xfrm>
            <a:off x="2527236" y="5565241"/>
            <a:ext cx="6901188" cy="6001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defRPr/>
            </a:pPr>
            <a:r>
              <a:rPr lang="en-GB" sz="1100" b="1" dirty="0"/>
              <a:t>Reference: </a:t>
            </a:r>
            <a:r>
              <a:rPr lang="en-US" sz="1100" b="1" dirty="0"/>
              <a:t>Po-</a:t>
            </a:r>
            <a:r>
              <a:rPr lang="en-US" sz="1100" b="1" dirty="0" err="1"/>
              <a:t>Chedley</a:t>
            </a:r>
            <a:r>
              <a:rPr lang="en-US" sz="1100" b="1" dirty="0"/>
              <a:t>, S.</a:t>
            </a:r>
            <a:r>
              <a:rPr lang="en-US" sz="1100" dirty="0"/>
              <a:t>, J.T. Fasullo, N. Siler, Z.M. Labe, </a:t>
            </a:r>
            <a:r>
              <a:rPr lang="en-US" sz="1100" b="1" dirty="0"/>
              <a:t>E.A. Barnes</a:t>
            </a:r>
            <a:r>
              <a:rPr lang="en-US" sz="1100" dirty="0"/>
              <a:t>, </a:t>
            </a:r>
            <a:r>
              <a:rPr lang="en-US" sz="1100" b="1" dirty="0"/>
              <a:t>C.J.W. </a:t>
            </a:r>
            <a:r>
              <a:rPr lang="en-US" sz="1100" b="1" dirty="0" err="1"/>
              <a:t>Bonfils</a:t>
            </a:r>
            <a:r>
              <a:rPr lang="en-US" sz="1100" dirty="0"/>
              <a:t>, B.D. </a:t>
            </a:r>
            <a:r>
              <a:rPr lang="en-US" sz="1100" dirty="0" err="1"/>
              <a:t>Santer</a:t>
            </a:r>
            <a:r>
              <a:rPr lang="en-US" sz="1100" dirty="0"/>
              <a:t> (2022): "Internal variability and forcing influence model-satellite differences in the rate of tropical tropospheric warming," </a:t>
            </a:r>
            <a:r>
              <a:rPr lang="en-US" sz="1100" i="1" dirty="0"/>
              <a:t>Proceedings of the National Academy of Sciences</a:t>
            </a:r>
            <a:r>
              <a:rPr lang="en-US" sz="1100" dirty="0"/>
              <a:t>, </a:t>
            </a:r>
            <a:r>
              <a:rPr lang="en-US" sz="1100" b="1" dirty="0"/>
              <a:t>119</a:t>
            </a:r>
            <a:r>
              <a:rPr lang="en-US" sz="1100" dirty="0"/>
              <a:t> (48) e2209431119, </a:t>
            </a:r>
            <a:r>
              <a:rPr lang="en-US" sz="1100" dirty="0" err="1"/>
              <a:t>doi</a:t>
            </a:r>
            <a:r>
              <a:rPr lang="en-US" sz="1100" dirty="0"/>
              <a:t>: 10.1073/pnas.2209431119.</a:t>
            </a:r>
            <a:endParaRPr lang="en-US" sz="1100" i="1" dirty="0"/>
          </a:p>
        </p:txBody>
      </p:sp>
      <p:pic>
        <p:nvPicPr>
          <p:cNvPr id="2" name="Picture 1" descr="lab_logo_black_rgb.tif">
            <a:extLst>
              <a:ext uri="{FF2B5EF4-FFF2-40B4-BE49-F238E27FC236}">
                <a16:creationId xmlns:a16="http://schemas.microsoft.com/office/drawing/2014/main" id="{D37AE50E-B161-01E8-E402-7CFE56FC7C1C}"/>
              </a:ext>
            </a:extLst>
          </p:cNvPr>
          <p:cNvPicPr>
            <a:picLocks noChangeAspect="1"/>
          </p:cNvPicPr>
          <p:nvPr/>
        </p:nvPicPr>
        <p:blipFill rotWithShape="1">
          <a:blip r:embed="rId4">
            <a:extLst>
              <a:ext uri="{28A0092B-C50C-407E-A947-70E740481C1C}">
                <a14:useLocalDpi xmlns:a14="http://schemas.microsoft.com/office/drawing/2010/main" val="0"/>
              </a:ext>
            </a:extLst>
          </a:blip>
          <a:srcRect r="83587" b="10225"/>
          <a:stretch/>
        </p:blipFill>
        <p:spPr>
          <a:xfrm>
            <a:off x="11186115" y="6294535"/>
            <a:ext cx="541834" cy="523695"/>
          </a:xfrm>
          <a:prstGeom prst="rect">
            <a:avLst/>
          </a:prstGeom>
        </p:spPr>
      </p:pic>
      <p:pic>
        <p:nvPicPr>
          <p:cNvPr id="3" name="Picture 2">
            <a:extLst>
              <a:ext uri="{FF2B5EF4-FFF2-40B4-BE49-F238E27FC236}">
                <a16:creationId xmlns:a16="http://schemas.microsoft.com/office/drawing/2014/main" id="{643099F7-D897-B17F-928A-BA9DE3619D25}"/>
              </a:ext>
            </a:extLst>
          </p:cNvPr>
          <p:cNvPicPr>
            <a:picLocks noChangeAspect="1"/>
          </p:cNvPicPr>
          <p:nvPr/>
        </p:nvPicPr>
        <p:blipFill>
          <a:blip r:embed="rId5"/>
          <a:stretch>
            <a:fillRect/>
          </a:stretch>
        </p:blipFill>
        <p:spPr>
          <a:xfrm>
            <a:off x="9567799" y="6315576"/>
            <a:ext cx="1196950" cy="481613"/>
          </a:xfrm>
          <a:prstGeom prst="rect">
            <a:avLst/>
          </a:prstGeom>
        </p:spPr>
      </p:pic>
      <p:pic>
        <p:nvPicPr>
          <p:cNvPr id="4" name="Picture 3" descr="A picture containing text&#10;&#10;Description automatically generated">
            <a:extLst>
              <a:ext uri="{FF2B5EF4-FFF2-40B4-BE49-F238E27FC236}">
                <a16:creationId xmlns:a16="http://schemas.microsoft.com/office/drawing/2014/main" id="{405FFA1B-2CDA-B94E-45CF-7CB2F660547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15423" y="6315576"/>
            <a:ext cx="1017035" cy="508518"/>
          </a:xfrm>
          <a:prstGeom prst="rect">
            <a:avLst/>
          </a:prstGeom>
        </p:spPr>
      </p:pic>
      <p:pic>
        <p:nvPicPr>
          <p:cNvPr id="6" name="Picture 5">
            <a:extLst>
              <a:ext uri="{FF2B5EF4-FFF2-40B4-BE49-F238E27FC236}">
                <a16:creationId xmlns:a16="http://schemas.microsoft.com/office/drawing/2014/main" id="{66C4E760-FBB8-B997-B6E6-275E48A69B01}"/>
              </a:ext>
            </a:extLst>
          </p:cNvPr>
          <p:cNvPicPr>
            <a:picLocks noChangeAspect="1"/>
          </p:cNvPicPr>
          <p:nvPr/>
        </p:nvPicPr>
        <p:blipFill rotWithShape="1">
          <a:blip r:embed="rId7">
            <a:extLst>
              <a:ext uri="{28A0092B-C50C-407E-A947-70E740481C1C}">
                <a14:useLocalDpi xmlns:a14="http://schemas.microsoft.com/office/drawing/2010/main" val="0"/>
              </a:ext>
            </a:extLst>
          </a:blip>
          <a:srcRect b="11776"/>
          <a:stretch/>
        </p:blipFill>
        <p:spPr>
          <a:xfrm>
            <a:off x="6448804" y="1304476"/>
            <a:ext cx="5514975" cy="2614253"/>
          </a:xfrm>
          <a:prstGeom prst="rect">
            <a:avLst/>
          </a:prstGeom>
        </p:spPr>
      </p:pic>
      <p:sp>
        <p:nvSpPr>
          <p:cNvPr id="7" name="TextBox 6">
            <a:extLst>
              <a:ext uri="{FF2B5EF4-FFF2-40B4-BE49-F238E27FC236}">
                <a16:creationId xmlns:a16="http://schemas.microsoft.com/office/drawing/2014/main" id="{06B02ED9-0B8E-9618-DC42-FB874620BEE3}"/>
              </a:ext>
            </a:extLst>
          </p:cNvPr>
          <p:cNvSpPr txBox="1"/>
          <p:nvPr/>
        </p:nvSpPr>
        <p:spPr>
          <a:xfrm>
            <a:off x="6845380" y="3862796"/>
            <a:ext cx="5118399" cy="369332"/>
          </a:xfrm>
          <a:prstGeom prst="rect">
            <a:avLst/>
          </a:prstGeom>
          <a:noFill/>
        </p:spPr>
        <p:txBody>
          <a:bodyPr wrap="square" rtlCol="0">
            <a:spAutoFit/>
          </a:bodyPr>
          <a:lstStyle/>
          <a:p>
            <a:pPr algn="ctr"/>
            <a:r>
              <a:rPr lang="en-US" dirty="0"/>
              <a:t>Tropical Tropospheric Warming [K decade</a:t>
            </a:r>
            <a:r>
              <a:rPr lang="en-US" baseline="30000" dirty="0"/>
              <a:t>-1</a:t>
            </a:r>
            <a:r>
              <a:rPr lang="en-US" dirty="0"/>
              <a:t>]</a:t>
            </a:r>
          </a:p>
        </p:txBody>
      </p:sp>
      <p:sp>
        <p:nvSpPr>
          <p:cNvPr id="10" name="TextBox 9">
            <a:extLst>
              <a:ext uri="{FF2B5EF4-FFF2-40B4-BE49-F238E27FC236}">
                <a16:creationId xmlns:a16="http://schemas.microsoft.com/office/drawing/2014/main" id="{59583198-E6C2-62A5-C1CC-C236BA847CA4}"/>
              </a:ext>
            </a:extLst>
          </p:cNvPr>
          <p:cNvSpPr txBox="1"/>
          <p:nvPr/>
        </p:nvSpPr>
        <p:spPr>
          <a:xfrm>
            <a:off x="406996" y="4232128"/>
            <a:ext cx="8425322" cy="1261884"/>
          </a:xfrm>
          <a:prstGeom prst="rect">
            <a:avLst/>
          </a:prstGeom>
          <a:noFill/>
        </p:spPr>
        <p:txBody>
          <a:bodyPr wrap="square">
            <a:spAutoFit/>
          </a:bodyPr>
          <a:lstStyle/>
          <a:p>
            <a:pPr>
              <a:spcBef>
                <a:spcPts val="600"/>
              </a:spcBef>
            </a:pPr>
            <a:r>
              <a:rPr lang="en-US" b="1" dirty="0">
                <a:solidFill>
                  <a:srgbClr val="008000"/>
                </a:solidFill>
                <a:latin typeface="Arial" panose="020B0604020202020204" pitchFamily="34" charset="0"/>
                <a:cs typeface="Arial" panose="020B0604020202020204" pitchFamily="34" charset="0"/>
              </a:rPr>
              <a:t>Key Results</a:t>
            </a:r>
            <a:endParaRPr lang="en-US" sz="1600" b="1" dirty="0"/>
          </a:p>
          <a:p>
            <a:pPr marL="285750" indent="-285750">
              <a:spcBef>
                <a:spcPts val="600"/>
              </a:spcBef>
              <a:buFont typeface="Arial" panose="020B0604020202020204" pitchFamily="34" charset="0"/>
              <a:buChar char="•"/>
            </a:pPr>
            <a:r>
              <a:rPr lang="en-US" sz="1600" dirty="0"/>
              <a:t>Both real-world internal variability and climate model forcing biases help to explain model-satellite differences in warming</a:t>
            </a:r>
          </a:p>
          <a:p>
            <a:pPr marL="285750" indent="-285750">
              <a:spcBef>
                <a:spcPts val="600"/>
              </a:spcBef>
              <a:buFont typeface="Arial" panose="020B0604020202020204" pitchFamily="34" charset="0"/>
              <a:buChar char="•"/>
            </a:pPr>
            <a:r>
              <a:rPr lang="en-US" sz="1600" dirty="0"/>
              <a:t>Machine learning can inform our interpretation of historical observations</a:t>
            </a:r>
          </a:p>
        </p:txBody>
      </p:sp>
    </p:spTree>
    <p:extLst>
      <p:ext uri="{BB962C8B-B14F-4D97-AF65-F5344CB8AC3E}">
        <p14:creationId xmlns:p14="http://schemas.microsoft.com/office/powerpoint/2010/main" val="340619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564</TotalTime>
  <Words>280</Words>
  <Application>Microsoft Macintosh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Applying machine learning to isolate and disentangle forced and natural changes in climate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Vallario, Bob</dc:creator>
  <cp:lastModifiedBy>Po-Chedley, Stephen</cp:lastModifiedBy>
  <cp:revision>15</cp:revision>
  <dcterms:created xsi:type="dcterms:W3CDTF">2022-09-21T14:05:28Z</dcterms:created>
  <dcterms:modified xsi:type="dcterms:W3CDTF">2022-11-28T23:28:23Z</dcterms:modified>
</cp:coreProperties>
</file>