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sldIdLst>
    <p:sldId id="265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31"/>
    <p:restoredTop sz="96747"/>
  </p:normalViewPr>
  <p:slideViewPr>
    <p:cSldViewPr>
      <p:cViewPr varScale="1">
        <p:scale>
          <a:sx n="175" d="100"/>
          <a:sy n="175" d="100"/>
        </p:scale>
        <p:origin x="168" y="1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31EEBF8-E7F3-4A9A-850F-E4428DDCC0C3}" type="datetimeFigureOut">
              <a:rPr lang="en-US"/>
              <a:pPr>
                <a:defRPr/>
              </a:pPr>
              <a:t>6/6/24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0C2D153-3D13-4BE3-B2CD-4C482CBB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28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B7338E-CFCF-413C-9FF8-02EB67962A4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86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3147485" y="6634163"/>
            <a:ext cx="9046633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1" y="6634163"/>
            <a:ext cx="3111500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3198285" y="6646864"/>
            <a:ext cx="8784167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235"/>
          <p:cNvSpPr>
            <a:spLocks noChangeArrowheads="1"/>
          </p:cNvSpPr>
          <p:nvPr userDrawn="1"/>
        </p:nvSpPr>
        <p:spPr bwMode="auto">
          <a:xfrm>
            <a:off x="-46566" y="6646864"/>
            <a:ext cx="3094567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9848E3B6-8522-4FD6-8750-BDCE7D124C96}" type="slidenum">
              <a:rPr lang="en-US" sz="1000">
                <a:solidFill>
                  <a:schemeClr val="bg1"/>
                </a:solidFill>
                <a:latin typeface="+mn-lt"/>
                <a:ea typeface="Rod"/>
                <a:cs typeface="Rod"/>
              </a:rPr>
              <a:pPr marL="171450" indent="-1714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BER Climate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17600" y="1600201"/>
            <a:ext cx="5130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451600" y="1600201"/>
            <a:ext cx="51308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6D29F111-307B-4882-84AF-E5A785B43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445DE63-9444-4068-B970-12C6A99CC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gupubs.onlinelibrary.wiley.com/doi/pdf/10.1029/2022MS00354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eos.org/research-spotlights/verifying-the-mathematics-behind-ocean-model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1968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189544"/>
            <a:ext cx="119634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Calibri" charset="0"/>
                <a:ea typeface="Calibri" charset="0"/>
                <a:cs typeface="Calibri" charset="0"/>
              </a:rPr>
              <a:t>A Standard Set of Test Cases for Ocean Model Development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62799" y="6001972"/>
            <a:ext cx="4800601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000" b="1" dirty="0"/>
              <a:t>Citation:</a:t>
            </a:r>
            <a:r>
              <a:rPr lang="en-US" sz="1000" dirty="0"/>
              <a:t> Bishnu, S., Petersen, M. R., </a:t>
            </a:r>
            <a:r>
              <a:rPr lang="en-US" sz="1000" dirty="0" err="1"/>
              <a:t>Quaife</a:t>
            </a:r>
            <a:r>
              <a:rPr lang="en-US" sz="1000" dirty="0"/>
              <a:t>, B., &amp; Schoonover, J. (2024). </a:t>
            </a:r>
            <a:br>
              <a:rPr lang="en-US" sz="1000" dirty="0"/>
            </a:br>
            <a:r>
              <a:rPr lang="en-US" sz="1000" dirty="0">
                <a:hlinkClick r:id="rId3"/>
              </a:rPr>
              <a:t>A Verification Suite of Test Cases for the Barotropic Solver of Ocean Models. </a:t>
            </a:r>
            <a:r>
              <a:rPr lang="en-US" sz="1000" dirty="0"/>
              <a:t>Journal of Advances in Modeling Earth Systems, 16, e2022MS003545</a:t>
            </a:r>
          </a:p>
        </p:txBody>
      </p:sp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311458" y="934638"/>
            <a:ext cx="6622742" cy="1774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algn="ctr">
              <a:spcBef>
                <a:spcPct val="15000"/>
              </a:spcBef>
            </a:pPr>
            <a:r>
              <a:rPr lang="en-US" sz="1600" b="1" dirty="0">
                <a:latin typeface="Calibri" charset="0"/>
                <a:ea typeface="Calibri" charset="0"/>
                <a:cs typeface="Calibri" charset="0"/>
              </a:rPr>
              <a:t>Scientific Challenge</a:t>
            </a:r>
          </a:p>
          <a:p>
            <a:pPr marL="285750" indent="-285750">
              <a:spcBef>
                <a:spcPct val="150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Climate model components rely on thorough testing under precise conditions so that they may be applied with confidence to real-world applications.</a:t>
            </a:r>
          </a:p>
          <a:p>
            <a:pPr marL="285750" indent="-285750">
              <a:spcBef>
                <a:spcPct val="150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A sequence of test cases was needed that brings in each term of the governing equations individually and can verify spatial operators and time-stepping schemes.</a:t>
            </a:r>
          </a:p>
          <a:p>
            <a:pPr marL="285750" indent="-285750">
              <a:spcBef>
                <a:spcPct val="150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Exact solutions must be derived for each test. Nonlinear terms complicate these derivations and require special manufactured solutions.</a:t>
            </a:r>
          </a:p>
        </p:txBody>
      </p:sp>
      <p:sp>
        <p:nvSpPr>
          <p:cNvPr id="15372" name="Rectangle 3"/>
          <p:cNvSpPr>
            <a:spLocks noChangeArrowheads="1"/>
          </p:cNvSpPr>
          <p:nvPr/>
        </p:nvSpPr>
        <p:spPr bwMode="auto">
          <a:xfrm>
            <a:off x="311458" y="2869409"/>
            <a:ext cx="6470342" cy="1702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1600" b="1" dirty="0">
                <a:latin typeface="Calibri" pitchFamily="34" charset="0"/>
              </a:rPr>
              <a:t>Approach and Results</a:t>
            </a:r>
            <a:endParaRPr lang="en-US" sz="1600" dirty="0">
              <a:latin typeface="Calibri" pitchFamily="34" charset="0"/>
            </a:endParaRPr>
          </a:p>
          <a:p>
            <a:pPr marL="285750" indent="-285750">
              <a:spcBef>
                <a:spcPct val="150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itchFamily="34" charset="0"/>
              </a:rPr>
              <a:t>This suite of test cases provides a series of exact solutions for ocean modelers to follow in developing and verifying new computer codes for ocean currents.</a:t>
            </a:r>
          </a:p>
          <a:p>
            <a:pPr marL="285750" indent="-285750">
              <a:spcBef>
                <a:spcPct val="150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itchFamily="34" charset="0"/>
              </a:rPr>
              <a:t>14 test cases are presented, with results from six time-stepping methods and two spatial </a:t>
            </a:r>
            <a:r>
              <a:rPr lang="en-US" sz="1400" dirty="0" err="1">
                <a:latin typeface="Calibri" pitchFamily="34" charset="0"/>
              </a:rPr>
              <a:t>discretizations</a:t>
            </a:r>
            <a:endParaRPr lang="en-US" sz="1400" dirty="0">
              <a:latin typeface="Calibri" pitchFamily="34" charset="0"/>
            </a:endParaRPr>
          </a:p>
          <a:p>
            <a:pPr marL="285750" indent="-285750">
              <a:spcBef>
                <a:spcPct val="150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itchFamily="34" charset="0"/>
              </a:rPr>
              <a:t>Plots of solutions, errors, and convergence provide exact comparisons for development of new ocean models.</a:t>
            </a:r>
          </a:p>
        </p:txBody>
      </p:sp>
      <p:sp>
        <p:nvSpPr>
          <p:cNvPr id="15373" name="TextBox 24"/>
          <p:cNvSpPr txBox="1">
            <a:spLocks noChangeArrowheads="1"/>
          </p:cNvSpPr>
          <p:nvPr/>
        </p:nvSpPr>
        <p:spPr bwMode="auto">
          <a:xfrm>
            <a:off x="307914" y="4654143"/>
            <a:ext cx="662274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latin typeface="Calibri"/>
                <a:cs typeface="Calibri"/>
              </a:rPr>
              <a:t>Impact</a:t>
            </a:r>
            <a:endParaRPr lang="en-US" sz="1600" dirty="0">
              <a:latin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alibri"/>
                <a:cs typeface="Calibri"/>
              </a:rPr>
              <a:t>This publication is an educational text and a useful tool for ocean model developers.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alibri"/>
                <a:cs typeface="Calibri"/>
              </a:rPr>
              <a:t>Well-documented verification test cases accelerate model development and ensure the accuracy of the model solution.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alibri"/>
                <a:cs typeface="Calibri"/>
              </a:rPr>
              <a:t>Stephen </a:t>
            </a:r>
            <a:r>
              <a:rPr lang="en-US" sz="1400" dirty="0" err="1">
                <a:latin typeface="Calibri"/>
                <a:cs typeface="Calibri"/>
              </a:rPr>
              <a:t>Griffies</a:t>
            </a:r>
            <a:r>
              <a:rPr lang="en-US" sz="1400" dirty="0">
                <a:latin typeface="Calibri"/>
                <a:cs typeface="Calibri"/>
              </a:rPr>
              <a:t> of NOAA, the editor, said this publication will serve a “standard reference for ocean modelers for decades to come”, and chose it for a research spotlight: </a:t>
            </a:r>
            <a:r>
              <a:rPr lang="en-US" sz="1200" dirty="0">
                <a:latin typeface="Calibri"/>
                <a:cs typeface="Calibri"/>
                <a:hlinkClick r:id="rId4"/>
              </a:rPr>
              <a:t>https://eos.org/research-spotlights/verifying-the-mathematics-behind-ocean-modeling</a:t>
            </a:r>
            <a:r>
              <a:rPr lang="en-US" sz="1200" dirty="0">
                <a:latin typeface="Calibri"/>
                <a:cs typeface="Calibri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alibri"/>
                <a:cs typeface="Calibri"/>
              </a:rPr>
              <a:t>Lead author S. Bishnu received his PhD through DOE mentoring and funding.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39000" y="4800600"/>
            <a:ext cx="472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D23A3"/>
                </a:solidFill>
                <a:latin typeface="Calibri" charset="0"/>
                <a:ea typeface="Calibri" charset="0"/>
                <a:cs typeface="Calibri" charset="0"/>
              </a:rPr>
              <a:t>Convergence plot showing that the computed solution error reduces at a specific rate (2</a:t>
            </a:r>
            <a:r>
              <a:rPr lang="en-US" sz="1400" baseline="30000" dirty="0">
                <a:solidFill>
                  <a:srgbClr val="1D23A3"/>
                </a:solidFill>
                <a:latin typeface="Calibri" charset="0"/>
                <a:ea typeface="Calibri" charset="0"/>
                <a:cs typeface="Calibri" charset="0"/>
              </a:rPr>
              <a:t>nd</a:t>
            </a:r>
            <a:r>
              <a:rPr lang="en-US" sz="1400" dirty="0">
                <a:solidFill>
                  <a:srgbClr val="1D23A3"/>
                </a:solidFill>
                <a:latin typeface="Calibri" charset="0"/>
                <a:ea typeface="Calibri" charset="0"/>
                <a:cs typeface="Calibri" charset="0"/>
              </a:rPr>
              <a:t> order) as the model resolution increases, for six time stepping methods. Convergence plots are the ‘gold standard’ for model verification.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692006-F4DC-0402-64DD-97468E9447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1035519"/>
            <a:ext cx="3699744" cy="3811857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2327</TotalTime>
  <Words>324</Words>
  <Application>Microsoft Macintosh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Petersen, Mark Roger</cp:lastModifiedBy>
  <cp:revision>94</cp:revision>
  <dcterms:created xsi:type="dcterms:W3CDTF">2013-09-25T16:30:27Z</dcterms:created>
  <dcterms:modified xsi:type="dcterms:W3CDTF">2024-06-07T16:57:18Z</dcterms:modified>
</cp:coreProperties>
</file>