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600" autoAdjust="0"/>
  </p:normalViewPr>
  <p:slideViewPr>
    <p:cSldViewPr snapToGrid="0" snapToObjects="1">
      <p:cViewPr varScale="1">
        <p:scale>
          <a:sx n="129" d="100"/>
          <a:sy n="129" d="100"/>
        </p:scale>
        <p:origin x="1662" y="132"/>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1/31/2024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1" name="Text Placeholder 30"/>
          <p:cNvSpPr>
            <a:spLocks noGrp="1"/>
          </p:cNvSpPr>
          <p:nvPr>
            <p:ph type="body" sz="quarter" idx="26"/>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endParaRPr lang="en-US" dirty="0"/>
          </a:p>
        </p:txBody>
      </p:sp>
      <p:sp>
        <p:nvSpPr>
          <p:cNvPr id="44" name="Text Placeholder 23"/>
          <p:cNvSpPr>
            <a:spLocks noGrp="1"/>
          </p:cNvSpPr>
          <p:nvPr>
            <p:ph type="body" sz="quarter" idx="30"/>
          </p:nvPr>
        </p:nvSpPr>
        <p:spPr>
          <a:xfrm>
            <a:off x="3387841" y="952418"/>
            <a:ext cx="5786275" cy="767525"/>
          </a:xfrm>
          <a:prstGeom prst="rect">
            <a:avLst/>
          </a:prstGeom>
        </p:spPr>
        <p:txBody>
          <a:bodyPr/>
          <a:lstStyle>
            <a:lvl1pPr marL="171450">
              <a:defRPr sz="1200" b="0">
                <a:solidFill>
                  <a:schemeClr val="tx1"/>
                </a:solidFill>
              </a:defRPr>
            </a:lvl1pPr>
          </a:lstStyle>
          <a:p>
            <a:pPr lvl="0"/>
            <a:endParaRPr lang="en-US" dirty="0"/>
          </a:p>
        </p:txBody>
      </p:sp>
      <p:sp>
        <p:nvSpPr>
          <p:cNvPr id="46" name="Text Placeholder 23"/>
          <p:cNvSpPr>
            <a:spLocks noGrp="1"/>
          </p:cNvSpPr>
          <p:nvPr>
            <p:ph type="body" sz="quarter" idx="34"/>
          </p:nvPr>
        </p:nvSpPr>
        <p:spPr>
          <a:xfrm>
            <a:off x="3395590" y="2343631"/>
            <a:ext cx="5786275" cy="562025"/>
          </a:xfrm>
          <a:prstGeom prst="rect">
            <a:avLst/>
          </a:prstGeom>
        </p:spPr>
        <p:txBody>
          <a:bodyPr/>
          <a:lstStyle>
            <a:lvl1pPr marL="171450">
              <a:defRPr sz="1200" b="0">
                <a:solidFill>
                  <a:schemeClr val="tx1"/>
                </a:solidFill>
              </a:defRPr>
            </a:lvl1pPr>
          </a:lstStyle>
          <a:p>
            <a:pPr lvl="0"/>
            <a:endParaRPr lang="en-US" dirty="0"/>
          </a:p>
        </p:txBody>
      </p:sp>
      <p:sp>
        <p:nvSpPr>
          <p:cNvPr id="47" name="Text Placeholder 34"/>
          <p:cNvSpPr>
            <a:spLocks noGrp="1"/>
          </p:cNvSpPr>
          <p:nvPr>
            <p:ph type="body" sz="quarter" idx="35"/>
          </p:nvPr>
        </p:nvSpPr>
        <p:spPr>
          <a:xfrm>
            <a:off x="3387841" y="3359176"/>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endParaRPr lang="en-US" dirty="0"/>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sp>
        <p:nvSpPr>
          <p:cNvPr id="2" name="TextBox 1">
            <a:extLst>
              <a:ext uri="{FF2B5EF4-FFF2-40B4-BE49-F238E27FC236}">
                <a16:creationId xmlns:a16="http://schemas.microsoft.com/office/drawing/2014/main" id="{D5CE3D77-9788-BEB8-5989-67B3B786E57D}"/>
              </a:ext>
            </a:extLst>
          </p:cNvPr>
          <p:cNvSpPr txBox="1"/>
          <p:nvPr userDrawn="1"/>
        </p:nvSpPr>
        <p:spPr>
          <a:xfrm>
            <a:off x="4839419" y="6728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p:nvPr>
        </p:nvSpPr>
        <p:spPr>
          <a:xfrm>
            <a:off x="69742" y="620167"/>
            <a:ext cx="2896668" cy="3572175"/>
          </a:xfrm>
          <a:prstGeom prst="rect">
            <a:avLst/>
          </a:prstGeom>
        </p:spPr>
        <p:txBody>
          <a:bodyPr/>
          <a:lstStyle>
            <a:lvl1pPr>
              <a:defRPr sz="1350" b="0" baseline="0">
                <a:solidFill>
                  <a:srgbClr val="008000"/>
                </a:solidFill>
              </a:defRPr>
            </a:lvl1pPr>
            <a:lvl2pPr>
              <a:defRPr sz="1050"/>
            </a:lvl2pPr>
          </a:lstStyle>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2571750"/>
            <a:ext cx="5786275" cy="318408"/>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421380" y="2843940"/>
            <a:ext cx="6303052" cy="149342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endParaRPr lang="en-US" sz="1350" dirty="0"/>
          </a:p>
          <a:p>
            <a:pPr defTabSz="685800"/>
            <a:r>
              <a:rPr lang="en-US" sz="1350" dirty="0"/>
              <a:t>Research Details</a:t>
            </a:r>
          </a:p>
        </p:txBody>
      </p:sp>
      <p:sp>
        <p:nvSpPr>
          <p:cNvPr id="3" name="Text Placeholder 21"/>
          <p:cNvSpPr txBox="1">
            <a:spLocks/>
          </p:cNvSpPr>
          <p:nvPr userDrawn="1"/>
        </p:nvSpPr>
        <p:spPr>
          <a:xfrm>
            <a:off x="3368040" y="1528743"/>
            <a:ext cx="6356393" cy="149342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800" dirty="0"/>
              <a:t>  </a:t>
            </a:r>
          </a:p>
          <a:p>
            <a:pPr defTabSz="685800"/>
            <a:r>
              <a:rPr lang="en-US" sz="1350" dirty="0"/>
              <a:t>Significance and Impact</a:t>
            </a:r>
          </a:p>
        </p:txBody>
      </p:sp>
      <p:sp>
        <p:nvSpPr>
          <p:cNvPr id="4" name="Text Placeholder 21"/>
          <p:cNvSpPr txBox="1">
            <a:spLocks/>
          </p:cNvSpPr>
          <p:nvPr userDrawn="1"/>
        </p:nvSpPr>
        <p:spPr>
          <a:xfrm>
            <a:off x="3421380" y="555983"/>
            <a:ext cx="575273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doi.org/10.1029/2023GL104550"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31767" y="12038"/>
            <a:ext cx="7946967" cy="531495"/>
          </a:xfrm>
        </p:spPr>
        <p:txBody>
          <a:bodyPr/>
          <a:lstStyle/>
          <a:p>
            <a:r>
              <a:rPr lang="en-US" sz="1600" dirty="0"/>
              <a:t>Comment on “Five Decades of Observed Daily Precipitation Reveal Longer and More Variable Drought Events Across Much of the Western United States”</a:t>
            </a:r>
          </a:p>
        </p:txBody>
      </p:sp>
      <p:sp>
        <p:nvSpPr>
          <p:cNvPr id="32" name="Text Placeholder 31"/>
          <p:cNvSpPr>
            <a:spLocks noGrp="1"/>
          </p:cNvSpPr>
          <p:nvPr>
            <p:ph type="body" sz="quarter" idx="30"/>
          </p:nvPr>
        </p:nvSpPr>
        <p:spPr>
          <a:xfrm>
            <a:off x="2849336" y="694111"/>
            <a:ext cx="6294667" cy="2003530"/>
          </a:xfrm>
        </p:spPr>
        <p:txBody>
          <a:bodyPr/>
          <a:lstStyle/>
          <a:p>
            <a:r>
              <a:rPr lang="en-US" dirty="0"/>
              <a:t>A recent paper reports trends in drought in the western United States, in particular increases in drought in the southwestern United States, based on changes in the lengths of time intervals without precipitation. In this “comment” we note that the preprocessing approach used in the paper artificially increases the apparent statistical signal in the data and caution that the evidence for the trends reported is not as strong as presented in the paper. </a:t>
            </a:r>
          </a:p>
          <a:p>
            <a:pPr marL="0" marR="0">
              <a:spcBef>
                <a:spcPts val="0"/>
              </a:spcBef>
              <a:spcAft>
                <a:spcPts val="0"/>
              </a:spcAft>
            </a:pPr>
            <a:endParaRPr lang="en-US" sz="1300" dirty="0">
              <a:effectLst/>
              <a:ea typeface="Times New Roman" panose="02020603050405020304" pitchFamily="18" charset="0"/>
            </a:endParaRPr>
          </a:p>
        </p:txBody>
      </p:sp>
      <p:sp>
        <p:nvSpPr>
          <p:cNvPr id="34" name="Text Placeholder 33"/>
          <p:cNvSpPr>
            <a:spLocks noGrp="1"/>
          </p:cNvSpPr>
          <p:nvPr>
            <p:ph type="body" sz="quarter" idx="34"/>
          </p:nvPr>
        </p:nvSpPr>
        <p:spPr>
          <a:xfrm>
            <a:off x="2914650" y="2022504"/>
            <a:ext cx="6121287" cy="1962876"/>
          </a:xfrm>
        </p:spPr>
        <p:txBody>
          <a:bodyPr/>
          <a:lstStyle/>
          <a:p>
            <a:r>
              <a:rPr lang="en-US" dirty="0"/>
              <a:t>We discuss the difficulty of estimating trends in a statistically rigorous fashion across multiple weather stations. Ideally one would adjust the </a:t>
            </a:r>
            <a:r>
              <a:rPr lang="en-US" i="1" dirty="0"/>
              <a:t>p</a:t>
            </a:r>
            <a:r>
              <a:rPr lang="en-US" dirty="0"/>
              <a:t>-values in light of the multiple testing from doing analyses at multiple stations or carry out a joint statistical analysis of all the stations simultaneously in a way that accounts for the spatial correlation structure. While there is statistical literature on spatial multiple testing, there is not a well-developed general methodology for doing so with spatially correlated </a:t>
            </a:r>
            <a:r>
              <a:rPr lang="en-US" i="1" dirty="0"/>
              <a:t>p</a:t>
            </a:r>
            <a:r>
              <a:rPr lang="en-US" dirty="0"/>
              <a:t>-values.</a:t>
            </a:r>
          </a:p>
        </p:txBody>
      </p:sp>
      <p:sp>
        <p:nvSpPr>
          <p:cNvPr id="35" name="Text Placeholder 34"/>
          <p:cNvSpPr>
            <a:spLocks noGrp="1"/>
          </p:cNvSpPr>
          <p:nvPr>
            <p:ph type="body" sz="quarter" idx="35"/>
          </p:nvPr>
        </p:nvSpPr>
        <p:spPr>
          <a:xfrm>
            <a:off x="3110592" y="3295980"/>
            <a:ext cx="5925343" cy="1314621"/>
          </a:xfrm>
        </p:spPr>
        <p:txBody>
          <a:bodyPr>
            <a:noAutofit/>
          </a:bodyPr>
          <a:lstStyle/>
          <a:p>
            <a:pPr marL="0" indent="0">
              <a:buNone/>
            </a:pPr>
            <a:r>
              <a:rPr lang="en-US" sz="1200" dirty="0"/>
              <a:t>Given the limitations of </a:t>
            </a:r>
            <a:r>
              <a:rPr lang="en-US" sz="1200" i="1" dirty="0"/>
              <a:t>p</a:t>
            </a:r>
            <a:r>
              <a:rPr lang="en-US" sz="1200" dirty="0"/>
              <a:t>-values for making affirmative claims about hypotheses, the reduced statistical significance is not grounds for rejecting the hypothesis that Southwest drought is already increasing. At the same time, without a clear statistical procedure that takes account of the spatial context, it's not clear how robust the observed trends in the Southwest are.</a:t>
            </a:r>
            <a:endParaRPr lang="en-US" sz="1200" dirty="0">
              <a:effectLst/>
            </a:endParaRPr>
          </a:p>
          <a:p>
            <a:pPr marL="0" indent="0">
              <a:buNone/>
            </a:pPr>
            <a:endParaRPr lang="en-US" sz="1200" dirty="0"/>
          </a:p>
        </p:txBody>
      </p:sp>
      <p:sp>
        <p:nvSpPr>
          <p:cNvPr id="3" name="TextBox 2"/>
          <p:cNvSpPr txBox="1"/>
          <p:nvPr/>
        </p:nvSpPr>
        <p:spPr>
          <a:xfrm>
            <a:off x="83128" y="3393950"/>
            <a:ext cx="3158093" cy="938719"/>
          </a:xfrm>
          <a:prstGeom prst="rect">
            <a:avLst/>
          </a:prstGeom>
          <a:noFill/>
          <a:ln>
            <a:noFill/>
          </a:ln>
        </p:spPr>
        <p:txBody>
          <a:bodyPr wrap="square" rtlCol="0">
            <a:spAutoFit/>
          </a:bodyPr>
          <a:lstStyle/>
          <a:p>
            <a:r>
              <a:rPr lang="en-US" sz="1100" dirty="0"/>
              <a:t>Trend analysis of annual mean dry interval length using Sen's slope (days per decade) and Mann-Kendall test significance (</a:t>
            </a:r>
            <a:r>
              <a:rPr lang="en-US" sz="1100" i="1" dirty="0"/>
              <a:t>p</a:t>
            </a:r>
            <a:r>
              <a:rPr lang="en-US" sz="1100" dirty="0"/>
              <a:t> &lt; 0.05), reproducing Zhang et al. (2021, Figure 3a) using (a) 5-year sliding window values (b) original year-specific values. </a:t>
            </a: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08064" y="4400178"/>
            <a:ext cx="8927872" cy="40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000" dirty="0" err="1"/>
              <a:t>Paciorek</a:t>
            </a:r>
            <a:r>
              <a:rPr lang="en-US" sz="1000" dirty="0"/>
              <a:t>, C. J., &amp; </a:t>
            </a:r>
            <a:r>
              <a:rPr lang="en-US" sz="1000" dirty="0" err="1"/>
              <a:t>Wehner</a:t>
            </a:r>
            <a:r>
              <a:rPr lang="en-US" sz="1000" dirty="0"/>
              <a:t>, M. F. (2024). Comment on “Five decades of observed daily precipitation reveal longer and more variable drought events across much of the western United States”. </a:t>
            </a:r>
            <a:r>
              <a:rPr lang="en-US" sz="1000" i="1" dirty="0"/>
              <a:t>Geophysical Research Letters</a:t>
            </a:r>
            <a:r>
              <a:rPr lang="en-US" sz="1000" dirty="0"/>
              <a:t>, 51, e2023GL104550. </a:t>
            </a:r>
            <a:r>
              <a:rPr lang="en-US" sz="1000" dirty="0">
                <a:hlinkClick r:id="rId2"/>
              </a:rPr>
              <a:t>https://doi.org/10.1029/2023GL104550</a:t>
            </a:r>
            <a:r>
              <a:rPr lang="en-US" sz="1000" dirty="0"/>
              <a:t> </a:t>
            </a:r>
          </a:p>
          <a:p>
            <a:endParaRPr lang="en-US" sz="1100"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89AF69C-7101-B683-FBBD-45E0AC0A98E7}"/>
              </a:ext>
            </a:extLst>
          </p:cNvPr>
          <p:cNvSpPr>
            <a:spLocks noChangeArrowheads="1"/>
          </p:cNvSpPr>
          <p:nvPr/>
        </p:nvSpPr>
        <p:spPr bwMode="auto">
          <a:xfrm flipV="1">
            <a:off x="161006" y="-399014"/>
            <a:ext cx="34877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Main graphic">
            <a:extLst>
              <a:ext uri="{FF2B5EF4-FFF2-40B4-BE49-F238E27FC236}">
                <a16:creationId xmlns:a16="http://schemas.microsoft.com/office/drawing/2014/main" id="{EBEEC75C-A859-2A4B-95A5-2793B336A52E}"/>
              </a:ext>
            </a:extLst>
          </p:cNvPr>
          <p:cNvPicPr/>
          <p:nvPr/>
        </p:nvPicPr>
        <p:blipFill>
          <a:blip r:embed="rId3"/>
          <a:stretch/>
        </p:blipFill>
        <p:spPr>
          <a:xfrm>
            <a:off x="434957" y="648393"/>
            <a:ext cx="2371627" cy="2678048"/>
          </a:xfrm>
          <a:prstGeom prst="rect">
            <a:avLst/>
          </a:prstGeom>
          <a:ln>
            <a:noFill/>
          </a:ln>
        </p:spPr>
      </p:pic>
      <p:pic>
        <p:nvPicPr>
          <p:cNvPr id="8" name="Picture 7">
            <a:extLst>
              <a:ext uri="{FF2B5EF4-FFF2-40B4-BE49-F238E27FC236}">
                <a16:creationId xmlns:a16="http://schemas.microsoft.com/office/drawing/2014/main" id="{07DD208C-CAA7-5F4B-9EC3-89CE03AA6AF2}"/>
              </a:ext>
            </a:extLst>
          </p:cNvPr>
          <p:cNvPicPr>
            <a:picLocks noChangeAspect="1"/>
          </p:cNvPicPr>
          <p:nvPr/>
        </p:nvPicPr>
        <p:blipFill>
          <a:blip r:embed="rId4"/>
          <a:stretch>
            <a:fillRect/>
          </a:stretch>
        </p:blipFill>
        <p:spPr>
          <a:xfrm>
            <a:off x="7436506" y="4720754"/>
            <a:ext cx="646135" cy="406586"/>
          </a:xfrm>
          <a:prstGeom prst="rect">
            <a:avLst/>
          </a:prstGeom>
        </p:spPr>
      </p:pic>
      <p:pic>
        <p:nvPicPr>
          <p:cNvPr id="4" name="Picture 3">
            <a:extLst>
              <a:ext uri="{FF2B5EF4-FFF2-40B4-BE49-F238E27FC236}">
                <a16:creationId xmlns:a16="http://schemas.microsoft.com/office/drawing/2014/main" id="{2B7524C8-86D4-D9DD-6B66-CE818AD509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8710" y="4665997"/>
            <a:ext cx="2020327" cy="495306"/>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17636</TotalTime>
  <Words>353</Words>
  <Application>Microsoft Office PowerPoint</Application>
  <PresentationFormat>On-screen Show (16:9)</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Times New Roman</vt:lpstr>
      <vt:lpstr>Other EESA Highlights (not DOE-SC)</vt:lpstr>
      <vt:lpstr>DOE-SC EESA Highlights</vt:lpstr>
      <vt:lpstr>Comment on “Five Decades of Observed Daily Precipitation Reveal Longer and More Variable Drought Events Across Much of the Western United States”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Jacob Gimbel</cp:lastModifiedBy>
  <cp:revision>179</cp:revision>
  <dcterms:created xsi:type="dcterms:W3CDTF">2016-02-10T19:06:12Z</dcterms:created>
  <dcterms:modified xsi:type="dcterms:W3CDTF">2024-01-31T22:38:10Z</dcterms:modified>
</cp:coreProperties>
</file>