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6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9" autoAdjust="0"/>
    <p:restoredTop sz="95741" autoAdjust="0"/>
  </p:normalViewPr>
  <p:slideViewPr>
    <p:cSldViewPr snapToGrid="0" snapToObjects="1">
      <p:cViewPr varScale="1">
        <p:scale>
          <a:sx n="105" d="100"/>
          <a:sy n="105" d="100"/>
        </p:scale>
        <p:origin x="1112" y="176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5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11" name="Wave 10"/>
          <p:cNvSpPr/>
          <p:nvPr userDrawn="1"/>
        </p:nvSpPr>
        <p:spPr>
          <a:xfrm>
            <a:off x="1" y="330201"/>
            <a:ext cx="12187767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Wave 11"/>
          <p:cNvSpPr/>
          <p:nvPr userDrawn="1"/>
        </p:nvSpPr>
        <p:spPr>
          <a:xfrm>
            <a:off x="4234" y="311151"/>
            <a:ext cx="12187767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Wave 12"/>
          <p:cNvSpPr/>
          <p:nvPr userDrawn="1"/>
        </p:nvSpPr>
        <p:spPr>
          <a:xfrm>
            <a:off x="1" y="263526"/>
            <a:ext cx="12187767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Wave 13"/>
          <p:cNvSpPr/>
          <p:nvPr userDrawn="1"/>
        </p:nvSpPr>
        <p:spPr>
          <a:xfrm>
            <a:off x="0" y="65088"/>
            <a:ext cx="12192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Wave 15"/>
          <p:cNvSpPr/>
          <p:nvPr userDrawn="1"/>
        </p:nvSpPr>
        <p:spPr>
          <a:xfrm>
            <a:off x="-4233" y="557213"/>
            <a:ext cx="12196233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18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0" name="Picture 1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24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22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4" name="Picture 23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pic>
        <p:nvPicPr>
          <p:cNvPr id="25" name="Picture 2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00" y="6294130"/>
            <a:ext cx="545549" cy="53682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1179" y="6294130"/>
            <a:ext cx="57437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9051" y="5308601"/>
            <a:ext cx="4497916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  <p:sp>
        <p:nvSpPr>
          <p:cNvPr id="28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doi.org/10.1038/s41598-023-30062-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63214" y="26501"/>
            <a:ext cx="10865571" cy="708660"/>
          </a:xfrm>
        </p:spPr>
        <p:txBody>
          <a:bodyPr/>
          <a:lstStyle/>
          <a:p>
            <a:r>
              <a:rPr lang="en-US" sz="1800" dirty="0"/>
              <a:t>Probabilistic Machine Learning for Analyzing Massive Climate Data Sets on GPU-Enabled HPC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812430" y="5708950"/>
            <a:ext cx="4661613" cy="439738"/>
          </a:xfrm>
          <a:ln w="158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Noack, M.M., Krishnan, H., Risser, M.D., Reyes, K.G. (2023). Exact Gaussian processes for massive datasets via non‑stationary sparsity‑discovering kernels. Nature Scientific Reports. </a:t>
            </a:r>
            <a:r>
              <a:rPr lang="en-US" dirty="0">
                <a:hlinkClick r:id="rId2"/>
              </a:rPr>
              <a:t>https://doi.org/10.1038/s41598-023-30062-8</a:t>
            </a:r>
            <a:r>
              <a:rPr lang="en-US" dirty="0"/>
              <a:t>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5746295" y="1177905"/>
            <a:ext cx="5978859" cy="766773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/>
              <a:t>Develop new </a:t>
            </a:r>
            <a:r>
              <a:rPr lang="en-US" sz="1500" i="1" dirty="0"/>
              <a:t>probabilistic</a:t>
            </a:r>
            <a:r>
              <a:rPr lang="en-US" sz="1500" dirty="0"/>
              <a:t> machine learning methods that naturally include uncertainty quantification and can be applied to massive Earth science data sets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4"/>
          </p:nvPr>
        </p:nvSpPr>
        <p:spPr>
          <a:xfrm>
            <a:off x="5746295" y="2368787"/>
            <a:ext cx="5978859" cy="1483018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/>
              <a:t>Our method takes advantage of data sets' natural sparsity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/>
              <a:t>The underlying mathematics allow us to </a:t>
            </a:r>
            <a:r>
              <a:rPr lang="en-US" sz="1500" i="1" dirty="0"/>
              <a:t>discover </a:t>
            </a:r>
            <a:r>
              <a:rPr lang="en-US" sz="1500" dirty="0"/>
              <a:t>rather than </a:t>
            </a:r>
            <a:r>
              <a:rPr lang="en-US" sz="1500" i="1" dirty="0"/>
              <a:t>impose </a:t>
            </a:r>
            <a:r>
              <a:rPr lang="en-US" sz="1500" dirty="0"/>
              <a:t>sparse structure in the data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/>
              <a:t>We develop a novel computing technique that leverages GPU resources on HPC systems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095F797-F812-6E41-9090-390AD1A9A126}"/>
              </a:ext>
            </a:extLst>
          </p:cNvPr>
          <p:cNvSpPr txBox="1">
            <a:spLocks/>
          </p:cNvSpPr>
          <p:nvPr/>
        </p:nvSpPr>
        <p:spPr>
          <a:xfrm>
            <a:off x="5924939" y="2025736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Approach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19DA9F49-853D-3146-A395-3AD79BA5354B}"/>
              </a:ext>
            </a:extLst>
          </p:cNvPr>
          <p:cNvSpPr txBox="1">
            <a:spLocks/>
          </p:cNvSpPr>
          <p:nvPr/>
        </p:nvSpPr>
        <p:spPr>
          <a:xfrm>
            <a:off x="5924939" y="3765306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Impact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7D139619-7373-4C56-8868-37677A1357BD}"/>
              </a:ext>
            </a:extLst>
          </p:cNvPr>
          <p:cNvSpPr txBox="1">
            <a:spLocks/>
          </p:cNvSpPr>
          <p:nvPr/>
        </p:nvSpPr>
        <p:spPr>
          <a:xfrm>
            <a:off x="5924939" y="858432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Objective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DC9BE-8000-48B5-827C-0F97934D2A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55" r="13589" b="62768"/>
          <a:stretch/>
        </p:blipFill>
        <p:spPr>
          <a:xfrm>
            <a:off x="158709" y="1409312"/>
            <a:ext cx="1821515" cy="118125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427CE6-EC51-FD11-AC92-96B10B23AC17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 rotWithShape="1">
          <a:blip r:embed="rId3"/>
          <a:srcRect l="1876" t="36798" r="2680"/>
          <a:stretch/>
        </p:blipFill>
        <p:spPr>
          <a:xfrm>
            <a:off x="2184116" y="1285471"/>
            <a:ext cx="3440972" cy="3010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59A93B-E07A-8762-D556-4B5936394032}"/>
              </a:ext>
            </a:extLst>
          </p:cNvPr>
          <p:cNvSpPr txBox="1"/>
          <p:nvPr/>
        </p:nvSpPr>
        <p:spPr>
          <a:xfrm>
            <a:off x="131187" y="2501878"/>
            <a:ext cx="1999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Example training data:</a:t>
            </a:r>
          </a:p>
          <a:p>
            <a:pPr algn="ctr"/>
            <a:r>
              <a:rPr lang="en-US" sz="1200" dirty="0"/>
              <a:t>Measured daily maximum temperatures from April 10</a:t>
            </a:r>
            <a:r>
              <a:rPr lang="en-US" sz="1200" baseline="30000" dirty="0"/>
              <a:t>th</a:t>
            </a:r>
            <a:r>
              <a:rPr lang="en-US" sz="1200" dirty="0"/>
              <a:t>, 1990, across the United States (</a:t>
            </a:r>
            <a:r>
              <a:rPr lang="en-US" sz="1200" i="1" dirty="0"/>
              <a:t>N</a:t>
            </a:r>
            <a:r>
              <a:rPr lang="en-US" sz="1200" dirty="0"/>
              <a:t>=4718).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E66EE-9BE1-9148-90D6-58F0511EBAD2}"/>
              </a:ext>
            </a:extLst>
          </p:cNvPr>
          <p:cNvSpPr txBox="1"/>
          <p:nvPr/>
        </p:nvSpPr>
        <p:spPr>
          <a:xfrm>
            <a:off x="488155" y="4346018"/>
            <a:ext cx="5232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This training data set is within the capabilities of a standard ML approach (Gaussian process), whose predictions and non-sparse structure are shown in the middle column. Applying our method, we learn through optimization that we can obtain the same predictions (top right) with a 100-fold increase in the sparsity of the data (bottom right). Learning the sparsity in this manner allows us to scale the calculation to 5 million data points and beyond.</a:t>
            </a:r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50076B06-E7D6-814B-756A-D2F30DF24209}"/>
              </a:ext>
            </a:extLst>
          </p:cNvPr>
          <p:cNvSpPr txBox="1">
            <a:spLocks/>
          </p:cNvSpPr>
          <p:nvPr/>
        </p:nvSpPr>
        <p:spPr>
          <a:xfrm>
            <a:off x="5720372" y="4124494"/>
            <a:ext cx="6097379" cy="1972163"/>
          </a:xfrm>
          <a:prstGeom prst="rect">
            <a:avLst/>
          </a:prstGeom>
        </p:spPr>
        <p:txBody>
          <a:bodyPr/>
          <a:lstStyle>
            <a:lvl1pPr marL="228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285750" defTabSz="914400">
              <a:buFont typeface="Arial" panose="020B0604020202020204" pitchFamily="34" charset="0"/>
              <a:buChar char="•"/>
            </a:pPr>
            <a:r>
              <a:rPr lang="en-US" sz="1500" dirty="0"/>
              <a:t>We conducted a record-breaking calculation on a climate science data set of more than five million points</a:t>
            </a:r>
          </a:p>
          <a:p>
            <a:pPr marL="514350" indent="-285750" defTabSz="914400">
              <a:buFont typeface="Arial" panose="020B0604020202020204" pitchFamily="34" charset="0"/>
              <a:buChar char="•"/>
            </a:pPr>
            <a:r>
              <a:rPr lang="en-US" sz="1500" dirty="0"/>
              <a:t>Each part of the calculation took 0.6 seconds on Perlmutter, down from 15 seconds on Cori, the previous system at NERSC</a:t>
            </a:r>
          </a:p>
          <a:p>
            <a:pPr marL="514350" indent="-285750" defTabSz="914400">
              <a:buFont typeface="Arial" panose="020B0604020202020204" pitchFamily="34" charset="0"/>
              <a:buChar char="•"/>
            </a:pPr>
            <a:r>
              <a:rPr lang="en-US" sz="1500" dirty="0"/>
              <a:t>This proof-of-concept calculation demonstrates that we now have access to an infinitely-scalable, probabilistic ML method for analyzing modern-day data volumes on the newest DOE HPC systems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6AF28E-EF30-FAED-68A4-3F8D498C53E6}"/>
              </a:ext>
            </a:extLst>
          </p:cNvPr>
          <p:cNvSpPr txBox="1"/>
          <p:nvPr/>
        </p:nvSpPr>
        <p:spPr>
          <a:xfrm>
            <a:off x="2130717" y="860587"/>
            <a:ext cx="1773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Standard ML:</a:t>
            </a:r>
          </a:p>
          <a:p>
            <a:pPr algn="ctr"/>
            <a:r>
              <a:rPr lang="en-US" sz="1400" dirty="0"/>
              <a:t>predictions + sparsity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9E23BE-1981-C4A2-AA69-F686E728B4A4}"/>
              </a:ext>
            </a:extLst>
          </p:cNvPr>
          <p:cNvSpPr txBox="1"/>
          <p:nvPr/>
        </p:nvSpPr>
        <p:spPr>
          <a:xfrm>
            <a:off x="4018247" y="848230"/>
            <a:ext cx="1738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Our method: </a:t>
            </a:r>
          </a:p>
          <a:p>
            <a:pPr algn="ctr"/>
            <a:r>
              <a:rPr lang="en-US" sz="1400" dirty="0"/>
              <a:t>predictions + sparsity</a:t>
            </a:r>
          </a:p>
        </p:txBody>
      </p:sp>
      <p:pic>
        <p:nvPicPr>
          <p:cNvPr id="1026" name="Picture 2" descr="cascade">
            <a:extLst>
              <a:ext uri="{FF2B5EF4-FFF2-40B4-BE49-F238E27FC236}">
                <a16:creationId xmlns:a16="http://schemas.microsoft.com/office/drawing/2014/main" id="{B80FA9CB-8FCA-75E5-DA7E-43958156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76" y="6318854"/>
            <a:ext cx="2134191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85012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3606</TotalTime>
  <Words>311</Words>
  <Application>Microsoft Macintosh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Other EESA Highlights (not DOE-SC)</vt:lpstr>
      <vt:lpstr>DOE-SC EESA Highlights</vt:lpstr>
      <vt:lpstr>Probabilistic Machine Learning for Analyzing Massive Climate Data Sets on GPU-Enabled HPC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Mark Risser</cp:lastModifiedBy>
  <cp:revision>108</cp:revision>
  <dcterms:created xsi:type="dcterms:W3CDTF">2016-02-10T19:06:12Z</dcterms:created>
  <dcterms:modified xsi:type="dcterms:W3CDTF">2023-03-24T18:27:38Z</dcterms:modified>
</cp:coreProperties>
</file>