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5"/>
    <p:restoredTop sz="94672"/>
  </p:normalViewPr>
  <p:slideViewPr>
    <p:cSldViewPr snapToGrid="0">
      <p:cViewPr varScale="1">
        <p:scale>
          <a:sx n="172" d="100"/>
          <a:sy n="172" d="100"/>
        </p:scale>
        <p:origin x="57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a:ln>
                  <a:noFill/>
                </a:ln>
                <a:solidFill>
                  <a:prstClr val="black"/>
                </a:solidFill>
                <a:effectLst/>
                <a:uLnTx/>
                <a:uFillTx/>
                <a:latin typeface="Arial"/>
                <a:ea typeface="+mn-ea"/>
                <a:cs typeface="Arial"/>
              </a:rPr>
              <a:t> – NOT the abstract of the paper… more like talking points for a non-expert speaker using the slide that summarize the most important aspects .</a:t>
            </a:r>
            <a:endParaRPr kumimoji="0" lang="en-US" sz="1200" b="0" i="0" u="none" strike="noStrike" kern="1200" cap="none" spc="0" normalizeH="0" baseline="0" noProof="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a:ln>
                  <a:noFill/>
                </a:ln>
                <a:solidFill>
                  <a:prstClr val="black"/>
                </a:solidFill>
                <a:effectLst/>
                <a:uLnTx/>
                <a:uFillTx/>
                <a:latin typeface="+mn-lt"/>
                <a:ea typeface="+mn-ea"/>
                <a:cs typeface="+mn-cs"/>
              </a:rPr>
              <a:t> – from the paper, with additional info if the acknowledgement is not sufficient to list the organizations that supported the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06636"/>
              </a:solidFill>
              <a:effectLst/>
              <a:uLnTx/>
              <a:uFillTx/>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8/16/24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8/16/24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88/2515-7620/ad6ff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fontScale="90000"/>
          </a:bodyPr>
          <a:lstStyle/>
          <a:p>
            <a:pPr algn="ctr"/>
            <a:r>
              <a:rPr lang="en-US" sz="2800" dirty="0"/>
              <a:t>CMIP6 </a:t>
            </a:r>
            <a:r>
              <a:rPr lang="en-US" sz="2800" dirty="0" err="1"/>
              <a:t>HighResMIP</a:t>
            </a:r>
            <a:r>
              <a:rPr lang="en-US" sz="2800" dirty="0"/>
              <a:t> Bias in Extreme Rainfall Drives Underestimation of Amazon Rainfall</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37883" y="1028343"/>
            <a:ext cx="681663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dirty="0">
                <a:latin typeface="+mj-lt"/>
              </a:rPr>
              <a:t>Improving model resolution is necessary but not sufficient to enhance the accuracy of rainfall modeling in the Amazon. Additionally, there is an urgent need for measurements to better understand extreme rainfall events.</a:t>
            </a:r>
          </a:p>
        </p:txBody>
      </p:sp>
      <p:sp>
        <p:nvSpPr>
          <p:cNvPr id="6" name="TextBox 5">
            <a:extLst>
              <a:ext uri="{FF2B5EF4-FFF2-40B4-BE49-F238E27FC236}">
                <a16:creationId xmlns:a16="http://schemas.microsoft.com/office/drawing/2014/main" id="{5B5AB4DC-C268-4277-A54D-5E68D1711C3C}"/>
              </a:ext>
            </a:extLst>
          </p:cNvPr>
          <p:cNvSpPr txBox="1"/>
          <p:nvPr/>
        </p:nvSpPr>
        <p:spPr>
          <a:xfrm>
            <a:off x="4913368" y="3786160"/>
            <a:ext cx="6933273" cy="2090316"/>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323216" marR="30480" indent="-285750">
              <a:lnSpc>
                <a:spcPct val="107857"/>
              </a:lnSpc>
              <a:buFont typeface="Arial" panose="020B0604020202020204" pitchFamily="34" charset="0"/>
              <a:buChar char="•"/>
            </a:pPr>
            <a:r>
              <a:rPr lang="en-US" sz="2000" dirty="0">
                <a:solidFill>
                  <a:schemeClr val="dk1"/>
                </a:solidFill>
                <a:latin typeface="Calibri"/>
                <a:ea typeface="Calibri"/>
                <a:cs typeface="Calibri"/>
                <a:sym typeface="Calibri"/>
              </a:rPr>
              <a:t>TRMM 3B42 (Tropical Rainfall Measuring Mission) 3-hour data were used as observations. </a:t>
            </a:r>
          </a:p>
          <a:p>
            <a:pPr marL="323216" marR="30480" indent="-285750">
              <a:lnSpc>
                <a:spcPct val="107857"/>
              </a:lnSpc>
              <a:buFont typeface="Arial" panose="020B0604020202020204" pitchFamily="34" charset="0"/>
              <a:buChar char="•"/>
            </a:pPr>
            <a:r>
              <a:rPr lang="en-US" sz="2000" dirty="0" err="1">
                <a:solidFill>
                  <a:schemeClr val="dk1"/>
                </a:solidFill>
                <a:latin typeface="Calibri"/>
                <a:ea typeface="Calibri"/>
                <a:cs typeface="Calibri"/>
                <a:sym typeface="Calibri"/>
              </a:rPr>
              <a:t>HighResSST</a:t>
            </a:r>
            <a:r>
              <a:rPr lang="en-US" sz="2000" dirty="0">
                <a:solidFill>
                  <a:schemeClr val="dk1"/>
                </a:solidFill>
                <a:latin typeface="Calibri"/>
                <a:ea typeface="Calibri"/>
                <a:cs typeface="Calibri"/>
                <a:sym typeface="Calibri"/>
              </a:rPr>
              <a:t>-Present simulation, 3h High Resolution Model </a:t>
            </a:r>
            <a:r>
              <a:rPr lang="en-US" sz="2000" dirty="0" err="1">
                <a:solidFill>
                  <a:schemeClr val="dk1"/>
                </a:solidFill>
                <a:latin typeface="Calibri"/>
                <a:ea typeface="Calibri"/>
                <a:cs typeface="Calibri"/>
                <a:sym typeface="Calibri"/>
              </a:rPr>
              <a:t>Inercomparison</a:t>
            </a:r>
            <a:r>
              <a:rPr lang="en-US" sz="2000" dirty="0">
                <a:solidFill>
                  <a:schemeClr val="dk1"/>
                </a:solidFill>
                <a:latin typeface="Calibri"/>
                <a:ea typeface="Calibri"/>
                <a:cs typeface="Calibri"/>
                <a:sym typeface="Calibri"/>
              </a:rPr>
              <a:t> Project from Coupled Model Intercomparison Project (</a:t>
            </a:r>
            <a:r>
              <a:rPr lang="en-US" sz="2000" dirty="0" err="1">
                <a:solidFill>
                  <a:schemeClr val="dk1"/>
                </a:solidFill>
                <a:latin typeface="Calibri"/>
                <a:ea typeface="Calibri"/>
                <a:cs typeface="Calibri"/>
                <a:sym typeface="Calibri"/>
              </a:rPr>
              <a:t>HighResMIP</a:t>
            </a:r>
            <a:r>
              <a:rPr lang="en-US" sz="2000" dirty="0">
                <a:solidFill>
                  <a:schemeClr val="dk1"/>
                </a:solidFill>
                <a:latin typeface="Calibri"/>
                <a:ea typeface="Calibri"/>
                <a:cs typeface="Calibri"/>
                <a:sym typeface="Calibri"/>
              </a:rPr>
              <a:t>, CMIP6) were used.</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2" y="2598003"/>
            <a:ext cx="6933274" cy="1138773"/>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2200" dirty="0">
                <a:latin typeface="+mj-lt"/>
              </a:rPr>
              <a:t>Bias in representing extreme rainfall events produced underestimation of rainfall in the Amazon</a:t>
            </a:r>
            <a:endParaRPr lang="en-US" altLang="ja-JP" sz="2200"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2231" y="4154683"/>
            <a:ext cx="5019242" cy="2246769"/>
          </a:xfrm>
          <a:prstGeom prst="rect">
            <a:avLst/>
          </a:prstGeom>
          <a:noFill/>
        </p:spPr>
        <p:txBody>
          <a:bodyPr wrap="square">
            <a:spAutoFit/>
          </a:bodyPr>
          <a:lstStyle/>
          <a:p>
            <a:pPr marL="12700" marR="5080" lvl="0" indent="0" algn="l" rtl="0">
              <a:lnSpc>
                <a:spcPct val="100000"/>
              </a:lnSpc>
              <a:spcBef>
                <a:spcPts val="0"/>
              </a:spcBef>
              <a:spcAft>
                <a:spcPts val="0"/>
              </a:spcAft>
              <a:buNone/>
            </a:pPr>
            <a:r>
              <a:rPr lang="en-US" sz="1400"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This study was supported by the Office of Science, Office of Biological and Environmental Research of the US Department of Energy, Agreement Grant DE-AC02-05CH11231 (NGEE-Tropics, RUBISCO).</a:t>
            </a:r>
          </a:p>
          <a:p>
            <a:pPr marL="12700" marR="5080" lvl="0" indent="0" algn="l" rtl="0">
              <a:lnSpc>
                <a:spcPct val="100000"/>
              </a:lnSpc>
              <a:spcBef>
                <a:spcPts val="0"/>
              </a:spcBef>
              <a:spcAft>
                <a:spcPts val="0"/>
              </a:spcAft>
              <a:buNone/>
            </a:pPr>
            <a:endParaRPr lang="en-US" sz="1400" dirty="0">
              <a:solidFill>
                <a:srgbClr val="363636"/>
              </a:solidFill>
              <a:effectLst/>
              <a:latin typeface="Calibri" panose="020F0502020204030204" pitchFamily="34" charset="0"/>
              <a:ea typeface="Calibri" panose="020F0502020204030204" pitchFamily="34" charset="0"/>
              <a:cs typeface="Calibri" panose="020F0502020204030204" pitchFamily="34" charset="0"/>
            </a:endParaRPr>
          </a:p>
          <a:p>
            <a:pPr marL="12700" marR="5080" lvl="0" indent="0" algn="l" rtl="0">
              <a:lnSpc>
                <a:spcPct val="100000"/>
              </a:lnSpc>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sym typeface="Calibri"/>
              </a:rPr>
              <a:t>Negron-Juarez R, </a:t>
            </a:r>
            <a:r>
              <a:rPr lang="en-US" sz="1400" dirty="0" err="1">
                <a:latin typeface="Calibri" panose="020F0502020204030204" pitchFamily="34" charset="0"/>
                <a:ea typeface="Calibri" panose="020F0502020204030204" pitchFamily="34" charset="0"/>
                <a:cs typeface="Calibri" panose="020F0502020204030204" pitchFamily="34" charset="0"/>
                <a:sym typeface="Calibri"/>
              </a:rPr>
              <a:t>Wehner</a:t>
            </a:r>
            <a:r>
              <a:rPr lang="en-US" sz="1400" dirty="0">
                <a:latin typeface="Calibri" panose="020F0502020204030204" pitchFamily="34" charset="0"/>
                <a:ea typeface="Calibri" panose="020F0502020204030204" pitchFamily="34" charset="0"/>
                <a:cs typeface="Calibri" panose="020F0502020204030204" pitchFamily="34" charset="0"/>
                <a:sym typeface="Calibri"/>
              </a:rPr>
              <a:t> M, Silva Dias M, Ullrich P, Chambers J, Riley W. Coupled Model Intercomparison Project Phase 6 (CMIP6) High Resolution Model Intercomparison Project (</a:t>
            </a:r>
            <a:r>
              <a:rPr lang="en-US" sz="1400" dirty="0" err="1">
                <a:latin typeface="Calibri" panose="020F0502020204030204" pitchFamily="34" charset="0"/>
                <a:ea typeface="Calibri" panose="020F0502020204030204" pitchFamily="34" charset="0"/>
                <a:cs typeface="Calibri" panose="020F0502020204030204" pitchFamily="34" charset="0"/>
                <a:sym typeface="Calibri"/>
              </a:rPr>
              <a:t>HighResMIP</a:t>
            </a:r>
            <a:r>
              <a:rPr lang="en-US" sz="1400" dirty="0">
                <a:latin typeface="Calibri" panose="020F0502020204030204" pitchFamily="34" charset="0"/>
                <a:ea typeface="Calibri" panose="020F0502020204030204" pitchFamily="34" charset="0"/>
                <a:cs typeface="Calibri" panose="020F0502020204030204" pitchFamily="34" charset="0"/>
                <a:sym typeface="Calibri"/>
              </a:rPr>
              <a:t>) Bias in Extreme Rainfall Drives Underestimation of Amazonian Precipitation. DOI: </a:t>
            </a:r>
            <a:r>
              <a:rPr lang="en-US" sz="1400" dirty="0">
                <a:latin typeface="Calibri" panose="020F0502020204030204" pitchFamily="34" charset="0"/>
                <a:ea typeface="Calibri" panose="020F0502020204030204" pitchFamily="34" charset="0"/>
                <a:cs typeface="Calibri" panose="020F0502020204030204" pitchFamily="34" charset="0"/>
                <a:sym typeface="Calibri"/>
                <a:hlinkClick r:id="rId3"/>
              </a:rPr>
              <a:t>https://doi.org/10.1088/2515-7620/ad6ff9</a:t>
            </a:r>
            <a:r>
              <a:rPr lang="en-US" sz="1400" dirty="0">
                <a:latin typeface="Calibri" panose="020F0502020204030204" pitchFamily="34" charset="0"/>
                <a:ea typeface="Calibri" panose="020F0502020204030204" pitchFamily="34" charset="0"/>
                <a:cs typeface="Calibri" panose="020F0502020204030204" pitchFamily="34" charset="0"/>
                <a:sym typeface="Calibri"/>
              </a:rPr>
              <a:t>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2231" y="3359344"/>
            <a:ext cx="4798142" cy="830997"/>
          </a:xfrm>
          <a:prstGeom prst="rect">
            <a:avLst/>
          </a:prstGeom>
          <a:noFill/>
        </p:spPr>
        <p:txBody>
          <a:bodyPr wrap="square" rtlCol="0">
            <a:spAutoFit/>
          </a:bodyPr>
          <a:lstStyle/>
          <a:p>
            <a:pPr marL="0" lvl="0" indent="0" algn="l" rtl="0">
              <a:spcBef>
                <a:spcPts val="0"/>
              </a:spcBef>
              <a:spcAft>
                <a:spcPts val="0"/>
              </a:spcAft>
              <a:buNone/>
            </a:pPr>
            <a:r>
              <a:rPr lang="en-US" sz="1600" dirty="0">
                <a:solidFill>
                  <a:schemeClr val="dk1"/>
                </a:solidFill>
                <a:highlight>
                  <a:srgbClr val="FFFFFF"/>
                </a:highlight>
              </a:rPr>
              <a:t>Seasonal 3-hour mean of number of extreme events from TRMM 3h (thick black line) and </a:t>
            </a:r>
            <a:r>
              <a:rPr lang="en-US" sz="1600" dirty="0" err="1">
                <a:solidFill>
                  <a:schemeClr val="dk1"/>
                </a:solidFill>
                <a:highlight>
                  <a:srgbClr val="FFFFFF"/>
                </a:highlight>
              </a:rPr>
              <a:t>HighResMIP</a:t>
            </a:r>
            <a:r>
              <a:rPr lang="en-US" sz="1600" dirty="0">
                <a:solidFill>
                  <a:schemeClr val="dk1"/>
                </a:solidFill>
                <a:highlight>
                  <a:srgbClr val="FFFFFF"/>
                </a:highlight>
              </a:rPr>
              <a:t> models used.</a:t>
            </a:r>
          </a:p>
        </p:txBody>
      </p:sp>
      <p:pic>
        <p:nvPicPr>
          <p:cNvPr id="4" name="Picture 3">
            <a:extLst>
              <a:ext uri="{FF2B5EF4-FFF2-40B4-BE49-F238E27FC236}">
                <a16:creationId xmlns:a16="http://schemas.microsoft.com/office/drawing/2014/main" id="{1E123521-1AAC-6DC9-74AF-0E3F9D7F61BE}"/>
              </a:ext>
            </a:extLst>
          </p:cNvPr>
          <p:cNvPicPr>
            <a:picLocks noChangeAspect="1"/>
          </p:cNvPicPr>
          <p:nvPr/>
        </p:nvPicPr>
        <p:blipFill>
          <a:blip r:embed="rId4"/>
          <a:stretch>
            <a:fillRect/>
          </a:stretch>
        </p:blipFill>
        <p:spPr>
          <a:xfrm>
            <a:off x="12231" y="756164"/>
            <a:ext cx="3602003" cy="2603180"/>
          </a:xfrm>
          <a:prstGeom prst="rect">
            <a:avLst/>
          </a:prstGeom>
        </p:spPr>
      </p:pic>
      <p:pic>
        <p:nvPicPr>
          <p:cNvPr id="7" name="Picture 6">
            <a:extLst>
              <a:ext uri="{FF2B5EF4-FFF2-40B4-BE49-F238E27FC236}">
                <a16:creationId xmlns:a16="http://schemas.microsoft.com/office/drawing/2014/main" id="{CBFC6EA5-B88C-04E5-F244-6A33282693EB}"/>
              </a:ext>
            </a:extLst>
          </p:cNvPr>
          <p:cNvPicPr>
            <a:picLocks noChangeAspect="1"/>
          </p:cNvPicPr>
          <p:nvPr/>
        </p:nvPicPr>
        <p:blipFill>
          <a:blip r:embed="rId5"/>
          <a:stretch>
            <a:fillRect/>
          </a:stretch>
        </p:blipFill>
        <p:spPr>
          <a:xfrm>
            <a:off x="3614234" y="874370"/>
            <a:ext cx="1299134" cy="223965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351</TotalTime>
  <Words>277</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CMIP6 HighResMIP Bias in Extreme Rainfall Drives Underestimation of Amazon Rainfall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William Riley</cp:lastModifiedBy>
  <cp:revision>5</cp:revision>
  <dcterms:created xsi:type="dcterms:W3CDTF">2023-07-20T14:08:23Z</dcterms:created>
  <dcterms:modified xsi:type="dcterms:W3CDTF">2024-08-16T22:11:14Z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