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3"/>
  </p:notesMasterIdLst>
  <p:sldIdLst>
    <p:sldId id="257"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16284"/>
    <a:srgbClr val="2D4059"/>
    <a:srgbClr val="5D8BBC"/>
    <a:srgbClr val="555657"/>
    <a:srgbClr val="BCE0F7"/>
    <a:srgbClr val="549AD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100"/>
    <p:restoredTop sz="79404"/>
  </p:normalViewPr>
  <p:slideViewPr>
    <p:cSldViewPr snapToGrid="0">
      <p:cViewPr varScale="1">
        <p:scale>
          <a:sx n="141" d="100"/>
          <a:sy n="141" d="100"/>
        </p:scale>
        <p:origin x="224" y="37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047E5FF-03D5-3A45-B164-E902DBD208C5}" type="datetimeFigureOut">
              <a:rPr lang="en-US" smtClean="0"/>
              <a:t>6/19/23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5D660C9-D211-9C4F-9AF9-B1301D5A8792}" type="slidenum">
              <a:rPr lang="en-US" smtClean="0"/>
              <a:t>‹#›</a:t>
            </a:fld>
            <a:endParaRPr lang="en-US"/>
          </a:p>
        </p:txBody>
      </p:sp>
    </p:spTree>
    <p:extLst>
      <p:ext uri="{BB962C8B-B14F-4D97-AF65-F5344CB8AC3E}">
        <p14:creationId xmlns:p14="http://schemas.microsoft.com/office/powerpoint/2010/main" val="413584161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lnSpc>
                <a:spcPts val="2100"/>
              </a:lnSpc>
              <a:spcBef>
                <a:spcPts val="0"/>
              </a:spcBef>
              <a:spcAft>
                <a:spcPts val="300"/>
              </a:spcAft>
              <a:tabLst>
                <a:tab pos="2052955" algn="l"/>
              </a:tabLst>
            </a:pPr>
            <a:r>
              <a:rPr lang="en-US" sz="1800" b="1" dirty="0">
                <a:solidFill>
                  <a:srgbClr val="686868"/>
                </a:solidFill>
                <a:effectLst/>
                <a:latin typeface="Arial" panose="020B0604020202020204" pitchFamily="34" charset="0"/>
                <a:ea typeface="Times New Roman" panose="02020603050405020304" pitchFamily="18" charset="0"/>
                <a:cs typeface="Times New Roman" panose="02020603050405020304" pitchFamily="18" charset="0"/>
              </a:rPr>
              <a:t>The Science	</a:t>
            </a:r>
            <a:endParaRPr lang="en-US" sz="1800" dirty="0">
              <a:effectLst/>
              <a:latin typeface="Calibri" panose="020F0502020204030204" pitchFamily="34" charset="0"/>
              <a:ea typeface="MS Mincho" panose="02020609040205080304" pitchFamily="49" charset="-128"/>
              <a:cs typeface="Times New Roman" panose="02020603050405020304" pitchFamily="18" charset="0"/>
            </a:endParaRPr>
          </a:p>
          <a:p>
            <a:pPr marL="0" marR="0">
              <a:lnSpc>
                <a:spcPct val="115000"/>
              </a:lnSpc>
              <a:spcBef>
                <a:spcPts val="0"/>
              </a:spcBef>
              <a:spcAft>
                <a:spcPts val="0"/>
              </a:spcAft>
            </a:pPr>
            <a:r>
              <a:rPr lang="en-US" sz="1800" dirty="0">
                <a:solidFill>
                  <a:srgbClr val="363636"/>
                </a:solidFill>
                <a:effectLst/>
                <a:latin typeface="Arial" panose="020B0604020202020204" pitchFamily="34" charset="0"/>
                <a:ea typeface="Times New Roman" panose="02020603050405020304" pitchFamily="18" charset="0"/>
                <a:cs typeface="Times New Roman" panose="02020603050405020304" pitchFamily="18" charset="0"/>
              </a:rPr>
              <a:t>Scientists at Lawrence Livermore National Laboratory have determined from observations how much stronger the cloud feedback is in response to the homogeneous greenhouse warming pattern compared to that in response to the heterogeneous warming pattern observed recently. The team using real-world satellite observations to determine the sensitivity of clouds to their environmental controlling factors. Multiplying these sensitivities by the response of the controlling factors to recent (observed) warming trends and future (modeled) warming trends, and taking their difference, the authors were able to constrain the degree to which the cloud feedback strength varies through time. </a:t>
            </a:r>
            <a:endParaRPr lang="en-US" sz="1800" dirty="0">
              <a:effectLst/>
              <a:latin typeface="Calibri" panose="020F0502020204030204" pitchFamily="34" charset="0"/>
              <a:ea typeface="MS Mincho" panose="02020609040205080304" pitchFamily="49" charset="-128"/>
              <a:cs typeface="Times New Roman" panose="02020603050405020304" pitchFamily="18" charset="0"/>
            </a:endParaRPr>
          </a:p>
          <a:p>
            <a:pPr marL="0" marR="0">
              <a:lnSpc>
                <a:spcPts val="2100"/>
              </a:lnSpc>
              <a:spcBef>
                <a:spcPts val="0"/>
              </a:spcBef>
              <a:spcAft>
                <a:spcPts val="300"/>
              </a:spcAft>
            </a:pPr>
            <a:endParaRPr lang="en-US" sz="1800" b="1" dirty="0">
              <a:solidFill>
                <a:srgbClr val="686868"/>
              </a:solidFill>
              <a:effectLst/>
              <a:latin typeface="Arial" panose="020B0604020202020204" pitchFamily="34" charset="0"/>
              <a:ea typeface="Times New Roman" panose="02020603050405020304" pitchFamily="18" charset="0"/>
              <a:cs typeface="Times New Roman" panose="02020603050405020304" pitchFamily="18" charset="0"/>
            </a:endParaRPr>
          </a:p>
          <a:p>
            <a:pPr marL="0" marR="0">
              <a:lnSpc>
                <a:spcPts val="2100"/>
              </a:lnSpc>
              <a:spcBef>
                <a:spcPts val="0"/>
              </a:spcBef>
              <a:spcAft>
                <a:spcPts val="300"/>
              </a:spcAft>
            </a:pPr>
            <a:r>
              <a:rPr lang="en-US" sz="1800" b="1" dirty="0">
                <a:solidFill>
                  <a:srgbClr val="686868"/>
                </a:solidFill>
                <a:effectLst/>
                <a:latin typeface="Arial" panose="020B0604020202020204" pitchFamily="34" charset="0"/>
                <a:ea typeface="Times New Roman" panose="02020603050405020304" pitchFamily="18" charset="0"/>
                <a:cs typeface="Times New Roman" panose="02020603050405020304" pitchFamily="18" charset="0"/>
              </a:rPr>
              <a:t>The Impact</a:t>
            </a:r>
            <a:endParaRPr lang="en-US" sz="1800" dirty="0">
              <a:effectLst/>
              <a:latin typeface="Calibri" panose="020F0502020204030204" pitchFamily="34" charset="0"/>
              <a:ea typeface="MS Mincho" panose="02020609040205080304" pitchFamily="49" charset="-128"/>
              <a:cs typeface="Times New Roman" panose="02020603050405020304" pitchFamily="18" charset="0"/>
            </a:endParaRPr>
          </a:p>
          <a:p>
            <a:pPr marL="0" marR="0">
              <a:lnSpc>
                <a:spcPct val="115000"/>
              </a:lnSpc>
              <a:spcBef>
                <a:spcPts val="0"/>
              </a:spcBef>
              <a:spcAft>
                <a:spcPts val="900"/>
              </a:spcAft>
            </a:pPr>
            <a:r>
              <a:rPr lang="en-US" sz="1800" dirty="0">
                <a:solidFill>
                  <a:srgbClr val="363636"/>
                </a:solidFill>
                <a:effectLst/>
                <a:latin typeface="Arial" panose="020B0604020202020204" pitchFamily="34" charset="0"/>
                <a:ea typeface="Times New Roman" panose="02020603050405020304" pitchFamily="18" charset="0"/>
                <a:cs typeface="Times New Roman" panose="02020603050405020304" pitchFamily="18" charset="0"/>
              </a:rPr>
              <a:t>The team found that the cloud feedback expected under global warming is 0.78 Wm</a:t>
            </a:r>
            <a:r>
              <a:rPr lang="en-US" sz="1800" baseline="30000" dirty="0">
                <a:solidFill>
                  <a:srgbClr val="363636"/>
                </a:solidFill>
                <a:effectLst/>
                <a:latin typeface="Arial" panose="020B0604020202020204" pitchFamily="34" charset="0"/>
                <a:ea typeface="Times New Roman" panose="02020603050405020304" pitchFamily="18" charset="0"/>
                <a:cs typeface="Times New Roman" panose="02020603050405020304" pitchFamily="18" charset="0"/>
              </a:rPr>
              <a:t>-2</a:t>
            </a:r>
            <a:r>
              <a:rPr lang="en-US" sz="1800" dirty="0">
                <a:solidFill>
                  <a:srgbClr val="363636"/>
                </a:solidFill>
                <a:effectLst/>
                <a:latin typeface="Arial" panose="020B0604020202020204" pitchFamily="34" charset="0"/>
                <a:ea typeface="Times New Roman" panose="02020603050405020304" pitchFamily="18" charset="0"/>
                <a:cs typeface="Times New Roman" panose="02020603050405020304" pitchFamily="18" charset="0"/>
              </a:rPr>
              <a:t>K</a:t>
            </a:r>
            <a:r>
              <a:rPr lang="en-US" sz="1800" baseline="30000" dirty="0">
                <a:solidFill>
                  <a:srgbClr val="363636"/>
                </a:solidFill>
                <a:effectLst/>
                <a:latin typeface="Arial" panose="020B0604020202020204" pitchFamily="34" charset="0"/>
                <a:ea typeface="Times New Roman" panose="02020603050405020304" pitchFamily="18" charset="0"/>
                <a:cs typeface="Times New Roman" panose="02020603050405020304" pitchFamily="18" charset="0"/>
              </a:rPr>
              <a:t>-1</a:t>
            </a:r>
            <a:r>
              <a:rPr lang="en-US" sz="1800" dirty="0">
                <a:solidFill>
                  <a:srgbClr val="363636"/>
                </a:solidFill>
                <a:effectLst/>
                <a:latin typeface="Arial" panose="020B0604020202020204" pitchFamily="34" charset="0"/>
                <a:ea typeface="Times New Roman" panose="02020603050405020304" pitchFamily="18" charset="0"/>
                <a:cs typeface="Times New Roman" panose="02020603050405020304" pitchFamily="18" charset="0"/>
              </a:rPr>
              <a:t> larger than would be inferred from recent changes between 1980 and 2014. This means that climate sensitivity inferred from recent observed changes underestimates the true climate sensitivity. These results provide the first ever estimate of how strongly cloud feedback depends on warming patterns – a crucial step in further constraining climate sensitivity from the observational record. </a:t>
            </a:r>
            <a:endParaRPr lang="en-US" sz="1800" dirty="0">
              <a:effectLst/>
              <a:latin typeface="Calibri" panose="020F0502020204030204" pitchFamily="34" charset="0"/>
              <a:ea typeface="MS Mincho" panose="02020609040205080304" pitchFamily="49" charset="-128"/>
              <a:cs typeface="Times New Roman" panose="02020603050405020304" pitchFamily="18" charset="0"/>
            </a:endParaRPr>
          </a:p>
          <a:p>
            <a:pPr marL="0" marR="0">
              <a:lnSpc>
                <a:spcPts val="2100"/>
              </a:lnSpc>
              <a:spcBef>
                <a:spcPts val="0"/>
              </a:spcBef>
              <a:spcAft>
                <a:spcPts val="300"/>
              </a:spcAft>
            </a:pPr>
            <a:endParaRPr lang="en-US" sz="1800" b="1">
              <a:solidFill>
                <a:srgbClr val="686868"/>
              </a:solidFill>
              <a:effectLst/>
              <a:latin typeface="Arial" panose="020B0604020202020204" pitchFamily="34" charset="0"/>
              <a:ea typeface="Times New Roman" panose="02020603050405020304" pitchFamily="18" charset="0"/>
              <a:cs typeface="Times New Roman" panose="02020603050405020304" pitchFamily="18" charset="0"/>
            </a:endParaRPr>
          </a:p>
          <a:p>
            <a:pPr marL="0" marR="0">
              <a:lnSpc>
                <a:spcPts val="2100"/>
              </a:lnSpc>
              <a:spcBef>
                <a:spcPts val="0"/>
              </a:spcBef>
              <a:spcAft>
                <a:spcPts val="300"/>
              </a:spcAft>
            </a:pPr>
            <a:r>
              <a:rPr lang="en-US" sz="1800" b="1">
                <a:solidFill>
                  <a:srgbClr val="686868"/>
                </a:solidFill>
                <a:effectLst/>
                <a:latin typeface="Arial" panose="020B0604020202020204" pitchFamily="34" charset="0"/>
                <a:ea typeface="Times New Roman" panose="02020603050405020304" pitchFamily="18" charset="0"/>
                <a:cs typeface="Times New Roman" panose="02020603050405020304" pitchFamily="18" charset="0"/>
              </a:rPr>
              <a:t>Summary</a:t>
            </a:r>
            <a:endParaRPr lang="en-US" sz="1800" dirty="0">
              <a:effectLst/>
              <a:latin typeface="Calibri" panose="020F0502020204030204" pitchFamily="34" charset="0"/>
              <a:ea typeface="MS Mincho" panose="02020609040205080304" pitchFamily="49" charset="-128"/>
              <a:cs typeface="Times New Roman" panose="02020603050405020304" pitchFamily="18" charset="0"/>
            </a:endParaRPr>
          </a:p>
          <a:p>
            <a:pPr marL="0" marR="0">
              <a:lnSpc>
                <a:spcPct val="115000"/>
              </a:lnSpc>
              <a:spcBef>
                <a:spcPts val="0"/>
              </a:spcBef>
              <a:spcAft>
                <a:spcPts val="1000"/>
              </a:spcAft>
            </a:pPr>
            <a:r>
              <a:rPr lang="en-US" sz="1800" dirty="0">
                <a:effectLst/>
                <a:latin typeface="Arial" panose="020B0604020202020204" pitchFamily="34" charset="0"/>
                <a:ea typeface="MS Mincho" panose="02020609040205080304" pitchFamily="49" charset="-128"/>
                <a:cs typeface="Times New Roman" panose="02020603050405020304" pitchFamily="18" charset="0"/>
              </a:rPr>
              <a:t>Model evidence for the “pattern effect” assumes that global climate models (GCMs) faithfully simulate how clouds respond to varying sea-surface temperature (SST) patterns and associated meteorological perturbations. We exploit time-invariant satellite-based estimates of the sensitivity of marine low clouds to meteorological perturbations to estimate how these clouds responded to time-varying SST patterns and meteorology between 1870 and 2014. GCMs and </a:t>
            </a:r>
            <a:r>
              <a:rPr lang="en-US" sz="1800" dirty="0" err="1">
                <a:effectLst/>
                <a:latin typeface="Arial" panose="020B0604020202020204" pitchFamily="34" charset="0"/>
                <a:ea typeface="MS Mincho" panose="02020609040205080304" pitchFamily="49" charset="-128"/>
                <a:cs typeface="Times New Roman" panose="02020603050405020304" pitchFamily="18" charset="0"/>
              </a:rPr>
              <a:t>reanalyses</a:t>
            </a:r>
            <a:r>
              <a:rPr lang="en-US" sz="1800" dirty="0">
                <a:effectLst/>
                <a:latin typeface="Arial" panose="020B0604020202020204" pitchFamily="34" charset="0"/>
                <a:ea typeface="MS Mincho" panose="02020609040205080304" pitchFamily="49" charset="-128"/>
                <a:cs typeface="Times New Roman" panose="02020603050405020304" pitchFamily="18" charset="0"/>
              </a:rPr>
              <a:t> provide estimates of the historical meteorological changes. Observations suggest that increasing estimated inversion strength (EIS) between 1980 and 2014 produced a negative low cloud feedback, opposite to the positive feedback expected from increasing CO</a:t>
            </a:r>
            <a:r>
              <a:rPr lang="en-US" sz="1800" baseline="-25000" dirty="0">
                <a:effectLst/>
                <a:latin typeface="Arial" panose="020B0604020202020204" pitchFamily="34" charset="0"/>
                <a:ea typeface="MS Mincho" panose="02020609040205080304" pitchFamily="49" charset="-128"/>
                <a:cs typeface="Times New Roman" panose="02020603050405020304" pitchFamily="18" charset="0"/>
              </a:rPr>
              <a:t>2</a:t>
            </a:r>
            <a:r>
              <a:rPr lang="en-US" sz="1800" dirty="0">
                <a:effectLst/>
                <a:latin typeface="Arial" panose="020B0604020202020204" pitchFamily="34" charset="0"/>
                <a:ea typeface="MS Mincho" panose="02020609040205080304" pitchFamily="49" charset="-128"/>
                <a:cs typeface="Times New Roman" panose="02020603050405020304" pitchFamily="18" charset="0"/>
              </a:rPr>
              <a:t>. This indicates that the processes responsible for marine cloud changes from 1980 to near-present are distinct from those associated with an increase in CO</a:t>
            </a:r>
            <a:r>
              <a:rPr lang="en-US" sz="1800" baseline="-25000" dirty="0">
                <a:effectLst/>
                <a:latin typeface="Arial" panose="020B0604020202020204" pitchFamily="34" charset="0"/>
                <a:ea typeface="MS Mincho" panose="02020609040205080304" pitchFamily="49" charset="-128"/>
                <a:cs typeface="Times New Roman" panose="02020603050405020304" pitchFamily="18" charset="0"/>
              </a:rPr>
              <a:t>2</a:t>
            </a:r>
            <a:r>
              <a:rPr lang="en-US" sz="1800" dirty="0">
                <a:effectLst/>
                <a:latin typeface="Arial" panose="020B0604020202020204" pitchFamily="34" charset="0"/>
                <a:ea typeface="MS Mincho" panose="02020609040205080304" pitchFamily="49" charset="-128"/>
                <a:cs typeface="Times New Roman" panose="02020603050405020304" pitchFamily="18" charset="0"/>
              </a:rPr>
              <a:t>. We also observationally constrain the difference between the historical near-global marine low cloud feedback, </a:t>
            </a:r>
            <a:r>
              <a:rPr lang="en-US" sz="1800" dirty="0" err="1">
                <a:effectLst/>
                <a:latin typeface="Arial" panose="020B0604020202020204" pitchFamily="34" charset="0"/>
                <a:ea typeface="MS Mincho" panose="02020609040205080304" pitchFamily="49" charset="-128"/>
                <a:cs typeface="Times New Roman" panose="02020603050405020304" pitchFamily="18" charset="0"/>
              </a:rPr>
              <a:t>λ</a:t>
            </a:r>
            <a:r>
              <a:rPr lang="en-US" sz="1800" baseline="-25000" dirty="0" err="1">
                <a:effectLst/>
                <a:latin typeface="Arial" panose="020B0604020202020204" pitchFamily="34" charset="0"/>
                <a:ea typeface="MS Mincho" panose="02020609040205080304" pitchFamily="49" charset="-128"/>
                <a:cs typeface="Times New Roman" panose="02020603050405020304" pitchFamily="18" charset="0"/>
              </a:rPr>
              <a:t>hist</a:t>
            </a:r>
            <a:r>
              <a:rPr lang="en-US" sz="1800" dirty="0">
                <a:effectLst/>
                <a:latin typeface="Arial" panose="020B0604020202020204" pitchFamily="34" charset="0"/>
                <a:ea typeface="MS Mincho" panose="02020609040205080304" pitchFamily="49" charset="-128"/>
                <a:cs typeface="Times New Roman" panose="02020603050405020304" pitchFamily="18" charset="0"/>
              </a:rPr>
              <a:t>, and that arising from increasing CO</a:t>
            </a:r>
            <a:r>
              <a:rPr lang="en-US" sz="1800" baseline="-25000" dirty="0">
                <a:effectLst/>
                <a:latin typeface="Arial" panose="020B0604020202020204" pitchFamily="34" charset="0"/>
                <a:ea typeface="MS Mincho" panose="02020609040205080304" pitchFamily="49" charset="-128"/>
                <a:cs typeface="Times New Roman" panose="02020603050405020304" pitchFamily="18" charset="0"/>
              </a:rPr>
              <a:t>2</a:t>
            </a:r>
            <a:r>
              <a:rPr lang="en-US" sz="1800" dirty="0">
                <a:effectLst/>
                <a:latin typeface="Arial" panose="020B0604020202020204" pitchFamily="34" charset="0"/>
                <a:ea typeface="MS Mincho" panose="02020609040205080304" pitchFamily="49" charset="-128"/>
                <a:cs typeface="Times New Roman" panose="02020603050405020304" pitchFamily="18" charset="0"/>
              </a:rPr>
              <a:t>, λ</a:t>
            </a:r>
            <a:r>
              <a:rPr lang="en-US" sz="1800" baseline="-25000" dirty="0">
                <a:effectLst/>
                <a:latin typeface="Arial" panose="020B0604020202020204" pitchFamily="34" charset="0"/>
                <a:ea typeface="MS Mincho" panose="02020609040205080304" pitchFamily="49" charset="-128"/>
                <a:cs typeface="Times New Roman" panose="02020603050405020304" pitchFamily="18" charset="0"/>
              </a:rPr>
              <a:t>4xCO2</a:t>
            </a:r>
            <a:r>
              <a:rPr lang="en-US" sz="1800" dirty="0">
                <a:effectLst/>
                <a:latin typeface="Arial" panose="020B0604020202020204" pitchFamily="34" charset="0"/>
                <a:ea typeface="MS Mincho" panose="02020609040205080304" pitchFamily="49" charset="-128"/>
                <a:cs typeface="Times New Roman" panose="02020603050405020304" pitchFamily="18" charset="0"/>
              </a:rPr>
              <a:t>. We find that this </a:t>
            </a:r>
            <a:r>
              <a:rPr lang="en-US" sz="1800" i="1" dirty="0">
                <a:effectLst/>
                <a:latin typeface="Arial" panose="020B0604020202020204" pitchFamily="34" charset="0"/>
                <a:ea typeface="MS Mincho" panose="02020609040205080304" pitchFamily="49" charset="-128"/>
                <a:cs typeface="Times New Roman" panose="02020603050405020304" pitchFamily="18" charset="0"/>
              </a:rPr>
              <a:t>cloud feedback pattern effect</a:t>
            </a:r>
            <a:r>
              <a:rPr lang="en-US" sz="1800" dirty="0">
                <a:effectLst/>
                <a:latin typeface="Arial" panose="020B0604020202020204" pitchFamily="34" charset="0"/>
                <a:ea typeface="MS Mincho" panose="02020609040205080304" pitchFamily="49" charset="-128"/>
                <a:cs typeface="Times New Roman" panose="02020603050405020304" pitchFamily="18" charset="0"/>
              </a:rPr>
              <a:t> depends strongly on time period and reanalysis dataset, and that varying changes in EIS and SST with warming explain much of its variability. Between 1980 and 2014, we estimate that λ</a:t>
            </a:r>
            <a:r>
              <a:rPr lang="en-US" sz="1800" baseline="-25000" dirty="0">
                <a:effectLst/>
                <a:latin typeface="Arial" panose="020B0604020202020204" pitchFamily="34" charset="0"/>
                <a:ea typeface="MS Mincho" panose="02020609040205080304" pitchFamily="49" charset="-128"/>
                <a:cs typeface="Times New Roman" panose="02020603050405020304" pitchFamily="18" charset="0"/>
              </a:rPr>
              <a:t>4xCO2 </a:t>
            </a:r>
            <a:r>
              <a:rPr lang="en-US" sz="1800" dirty="0">
                <a:effectLst/>
                <a:latin typeface="Arial" panose="020B0604020202020204" pitchFamily="34" charset="0"/>
                <a:ea typeface="MS Mincho" panose="02020609040205080304" pitchFamily="49" charset="-128"/>
                <a:cs typeface="Times New Roman" panose="02020603050405020304" pitchFamily="18" charset="0"/>
              </a:rPr>
              <a:t>− </a:t>
            </a:r>
            <a:r>
              <a:rPr lang="en-US" sz="1800" dirty="0" err="1">
                <a:effectLst/>
                <a:latin typeface="Arial" panose="020B0604020202020204" pitchFamily="34" charset="0"/>
                <a:ea typeface="MS Mincho" panose="02020609040205080304" pitchFamily="49" charset="-128"/>
                <a:cs typeface="Times New Roman" panose="02020603050405020304" pitchFamily="18" charset="0"/>
              </a:rPr>
              <a:t>λ</a:t>
            </a:r>
            <a:r>
              <a:rPr lang="en-US" sz="1800" baseline="-25000" dirty="0" err="1">
                <a:effectLst/>
                <a:latin typeface="Arial" panose="020B0604020202020204" pitchFamily="34" charset="0"/>
                <a:ea typeface="MS Mincho" panose="02020609040205080304" pitchFamily="49" charset="-128"/>
                <a:cs typeface="Times New Roman" panose="02020603050405020304" pitchFamily="18" charset="0"/>
              </a:rPr>
              <a:t>hist</a:t>
            </a:r>
            <a:r>
              <a:rPr lang="en-US" sz="1800" baseline="-25000" dirty="0">
                <a:effectLst/>
                <a:latin typeface="Arial" panose="020B0604020202020204" pitchFamily="34" charset="0"/>
                <a:ea typeface="MS Mincho" panose="02020609040205080304" pitchFamily="49" charset="-128"/>
                <a:cs typeface="Times New Roman" panose="02020603050405020304" pitchFamily="18" charset="0"/>
              </a:rPr>
              <a:t> </a:t>
            </a:r>
            <a:r>
              <a:rPr lang="en-US" sz="1800" dirty="0">
                <a:effectLst/>
                <a:latin typeface="Arial" panose="020B0604020202020204" pitchFamily="34" charset="0"/>
                <a:ea typeface="MS Mincho" panose="02020609040205080304" pitchFamily="49" charset="-128"/>
                <a:cs typeface="Times New Roman" panose="02020603050405020304" pitchFamily="18" charset="0"/>
              </a:rPr>
              <a:t>= 0.78 ± 0.21 Wm</a:t>
            </a:r>
            <a:r>
              <a:rPr lang="en-US" sz="1800" baseline="30000" dirty="0">
                <a:effectLst/>
                <a:latin typeface="Arial" panose="020B0604020202020204" pitchFamily="34" charset="0"/>
                <a:ea typeface="MS Mincho" panose="02020609040205080304" pitchFamily="49" charset="-128"/>
                <a:cs typeface="Times New Roman" panose="02020603050405020304" pitchFamily="18" charset="0"/>
              </a:rPr>
              <a:t>−2</a:t>
            </a:r>
            <a:r>
              <a:rPr lang="en-US" sz="1800" dirty="0">
                <a:effectLst/>
                <a:latin typeface="Arial" panose="020B0604020202020204" pitchFamily="34" charset="0"/>
                <a:ea typeface="MS Mincho" panose="02020609040205080304" pitchFamily="49" charset="-128"/>
                <a:cs typeface="Times New Roman" panose="02020603050405020304" pitchFamily="18" charset="0"/>
              </a:rPr>
              <a:t>K</a:t>
            </a:r>
            <a:r>
              <a:rPr lang="en-US" sz="1800" baseline="30000" dirty="0">
                <a:effectLst/>
                <a:latin typeface="Arial" panose="020B0604020202020204" pitchFamily="34" charset="0"/>
                <a:ea typeface="MS Mincho" panose="02020609040205080304" pitchFamily="49" charset="-128"/>
                <a:cs typeface="Times New Roman" panose="02020603050405020304" pitchFamily="18" charset="0"/>
              </a:rPr>
              <a:t>−1</a:t>
            </a:r>
            <a:r>
              <a:rPr lang="en-US" sz="1800" dirty="0">
                <a:effectLst/>
                <a:latin typeface="Arial" panose="020B0604020202020204" pitchFamily="34" charset="0"/>
                <a:ea typeface="MS Mincho" panose="02020609040205080304" pitchFamily="49" charset="-128"/>
                <a:cs typeface="Times New Roman" panose="02020603050405020304" pitchFamily="18" charset="0"/>
              </a:rPr>
              <a:t> (90% confidence) assuming meteorological changes from the Multiple-</a:t>
            </a:r>
            <a:r>
              <a:rPr lang="en-US" sz="1800" dirty="0" err="1">
                <a:effectLst/>
                <a:latin typeface="Arial" panose="020B0604020202020204" pitchFamily="34" charset="0"/>
                <a:ea typeface="MS Mincho" panose="02020609040205080304" pitchFamily="49" charset="-128"/>
                <a:cs typeface="Times New Roman" panose="02020603050405020304" pitchFamily="18" charset="0"/>
              </a:rPr>
              <a:t>Reanaysis</a:t>
            </a:r>
            <a:r>
              <a:rPr lang="en-US" sz="1800" dirty="0">
                <a:effectLst/>
                <a:latin typeface="Arial" panose="020B0604020202020204" pitchFamily="34" charset="0"/>
                <a:ea typeface="MS Mincho" panose="02020609040205080304" pitchFamily="49" charset="-128"/>
                <a:cs typeface="Times New Roman" panose="02020603050405020304" pitchFamily="18" charset="0"/>
              </a:rPr>
              <a:t> Ensemble, implying a total pattern effect (that arising from all climate feedbacks) of 1.86 ± 0.45 Wm</a:t>
            </a:r>
            <a:r>
              <a:rPr lang="en-US" sz="1800" baseline="30000" dirty="0">
                <a:effectLst/>
                <a:latin typeface="Arial" panose="020B0604020202020204" pitchFamily="34" charset="0"/>
                <a:ea typeface="MS Mincho" panose="02020609040205080304" pitchFamily="49" charset="-128"/>
                <a:cs typeface="Times New Roman" panose="02020603050405020304" pitchFamily="18" charset="0"/>
              </a:rPr>
              <a:t>−2</a:t>
            </a:r>
            <a:r>
              <a:rPr lang="en-US" sz="1800" dirty="0">
                <a:effectLst/>
                <a:latin typeface="Arial" panose="020B0604020202020204" pitchFamily="34" charset="0"/>
                <a:ea typeface="MS Mincho" panose="02020609040205080304" pitchFamily="49" charset="-128"/>
                <a:cs typeface="Times New Roman" panose="02020603050405020304" pitchFamily="18" charset="0"/>
              </a:rPr>
              <a:t>K</a:t>
            </a:r>
            <a:r>
              <a:rPr lang="en-US" sz="1800" baseline="30000" dirty="0">
                <a:effectLst/>
                <a:latin typeface="Arial" panose="020B0604020202020204" pitchFamily="34" charset="0"/>
                <a:ea typeface="MS Mincho" panose="02020609040205080304" pitchFamily="49" charset="-128"/>
                <a:cs typeface="Times New Roman" panose="02020603050405020304" pitchFamily="18" charset="0"/>
              </a:rPr>
              <a:t>−1</a:t>
            </a:r>
            <a:r>
              <a:rPr lang="en-US" sz="1800" dirty="0">
                <a:effectLst/>
                <a:latin typeface="Arial" panose="020B0604020202020204" pitchFamily="34" charset="0"/>
                <a:ea typeface="MS Mincho" panose="02020609040205080304" pitchFamily="49" charset="-128"/>
                <a:cs typeface="Times New Roman" panose="02020603050405020304" pitchFamily="18" charset="0"/>
              </a:rPr>
              <a:t>. This observational evidence corroborates previous quantitative estimates of the pattern effect, which heretofore relied largely upon GCM-based cloud changes. However, disparate historical meteorological changes across individual </a:t>
            </a:r>
            <a:r>
              <a:rPr lang="en-US" sz="1800" dirty="0" err="1">
                <a:effectLst/>
                <a:latin typeface="Arial" panose="020B0604020202020204" pitchFamily="34" charset="0"/>
                <a:ea typeface="MS Mincho" panose="02020609040205080304" pitchFamily="49" charset="-128"/>
                <a:cs typeface="Times New Roman" panose="02020603050405020304" pitchFamily="18" charset="0"/>
              </a:rPr>
              <a:t>reanalyses</a:t>
            </a:r>
            <a:r>
              <a:rPr lang="en-US" sz="1800" dirty="0">
                <a:effectLst/>
                <a:latin typeface="Arial" panose="020B0604020202020204" pitchFamily="34" charset="0"/>
                <a:ea typeface="MS Mincho" panose="02020609040205080304" pitchFamily="49" charset="-128"/>
                <a:cs typeface="Times New Roman" panose="02020603050405020304" pitchFamily="18" charset="0"/>
              </a:rPr>
              <a:t> contribute to considerable uncertainty in its magnitude. </a:t>
            </a:r>
            <a:endParaRPr lang="en-US" sz="1800" dirty="0">
              <a:effectLst/>
              <a:latin typeface="Calibri" panose="020F0502020204030204" pitchFamily="34" charset="0"/>
              <a:ea typeface="MS Mincho" panose="02020609040205080304" pitchFamily="49" charset="-128"/>
              <a:cs typeface="Times New Roman" panose="02020603050405020304" pitchFamily="18" charset="0"/>
            </a:endParaRPr>
          </a:p>
          <a:p>
            <a:endParaRPr lang="en-US" dirty="0"/>
          </a:p>
        </p:txBody>
      </p:sp>
      <p:sp>
        <p:nvSpPr>
          <p:cNvPr id="4" name="Slide Number Placeholder 3"/>
          <p:cNvSpPr>
            <a:spLocks noGrp="1"/>
          </p:cNvSpPr>
          <p:nvPr>
            <p:ph type="sldNum" sz="quarter" idx="5"/>
          </p:nvPr>
        </p:nvSpPr>
        <p:spPr/>
        <p:txBody>
          <a:bodyPr/>
          <a:lstStyle/>
          <a:p>
            <a:fld id="{35D660C9-D211-9C4F-9AF9-B1301D5A8792}" type="slidenum">
              <a:rPr lang="en-US" smtClean="0"/>
              <a:t>1</a:t>
            </a:fld>
            <a:endParaRPr lang="en-US"/>
          </a:p>
        </p:txBody>
      </p:sp>
    </p:spTree>
    <p:extLst>
      <p:ext uri="{BB962C8B-B14F-4D97-AF65-F5344CB8AC3E}">
        <p14:creationId xmlns:p14="http://schemas.microsoft.com/office/powerpoint/2010/main" val="1175947512"/>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D8FEE4A0-DA22-B9C3-B8B4-9B26AD47A817}"/>
              </a:ext>
            </a:extLst>
          </p:cNvPr>
          <p:cNvSpPr/>
          <p:nvPr userDrawn="1"/>
        </p:nvSpPr>
        <p:spPr>
          <a:xfrm>
            <a:off x="1" y="6213473"/>
            <a:ext cx="10654747" cy="644527"/>
          </a:xfrm>
          <a:prstGeom prst="rect">
            <a:avLst/>
          </a:prstGeom>
          <a:solidFill>
            <a:srgbClr val="2D405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a:extLst>
              <a:ext uri="{FF2B5EF4-FFF2-40B4-BE49-F238E27FC236}">
                <a16:creationId xmlns:a16="http://schemas.microsoft.com/office/drawing/2014/main" id="{30186069-F076-2D37-9828-5FDDE69766B0}"/>
              </a:ext>
            </a:extLst>
          </p:cNvPr>
          <p:cNvSpPr/>
          <p:nvPr userDrawn="1"/>
        </p:nvSpPr>
        <p:spPr>
          <a:xfrm>
            <a:off x="0" y="14736"/>
            <a:ext cx="12192000" cy="955291"/>
          </a:xfrm>
          <a:prstGeom prst="rect">
            <a:avLst/>
          </a:prstGeom>
          <a:solidFill>
            <a:srgbClr val="2D405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a:extLst>
              <a:ext uri="{FF2B5EF4-FFF2-40B4-BE49-F238E27FC236}">
                <a16:creationId xmlns:a16="http://schemas.microsoft.com/office/drawing/2014/main" id="{28CC64AF-240B-8092-859C-ECAF7C7A5B0A}"/>
              </a:ext>
            </a:extLst>
          </p:cNvPr>
          <p:cNvSpPr/>
          <p:nvPr userDrawn="1"/>
        </p:nvSpPr>
        <p:spPr>
          <a:xfrm>
            <a:off x="10377938" y="6181572"/>
            <a:ext cx="709955" cy="709955"/>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28" name="Picture 4" descr="SC Logos | U.S. DOE Office of Science (SC)">
            <a:extLst>
              <a:ext uri="{FF2B5EF4-FFF2-40B4-BE49-F238E27FC236}">
                <a16:creationId xmlns:a16="http://schemas.microsoft.com/office/drawing/2014/main" id="{4DE1D5AB-E320-1E35-9E2F-6A9B36AF8961}"/>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52400" y="6294956"/>
            <a:ext cx="2969250" cy="498354"/>
          </a:xfrm>
          <a:prstGeom prst="rect">
            <a:avLst/>
          </a:prstGeom>
          <a:noFill/>
          <a:extLst>
            <a:ext uri="{909E8E84-426E-40DD-AFC4-6F175D3DCCD1}">
              <a14:hiddenFill xmlns:a14="http://schemas.microsoft.com/office/drawing/2010/main">
                <a:solidFill>
                  <a:srgbClr val="FFFFFF"/>
                </a:solidFill>
              </a14:hiddenFill>
            </a:ext>
          </a:extLst>
        </p:spPr>
      </p:pic>
      <p:sp>
        <p:nvSpPr>
          <p:cNvPr id="15" name="Text Placeholder 14">
            <a:extLst>
              <a:ext uri="{FF2B5EF4-FFF2-40B4-BE49-F238E27FC236}">
                <a16:creationId xmlns:a16="http://schemas.microsoft.com/office/drawing/2014/main" id="{B34C7779-5143-21CE-FA35-ACD1CDF425BE}"/>
              </a:ext>
            </a:extLst>
          </p:cNvPr>
          <p:cNvSpPr>
            <a:spLocks noGrp="1"/>
          </p:cNvSpPr>
          <p:nvPr userDrawn="1">
            <p:ph type="body" sz="quarter" idx="10"/>
          </p:nvPr>
        </p:nvSpPr>
        <p:spPr>
          <a:xfrm>
            <a:off x="0" y="12739"/>
            <a:ext cx="12192000" cy="957289"/>
          </a:xfrm>
        </p:spPr>
        <p:txBody>
          <a:bodyPr anchor="ctr"/>
          <a:lstStyle>
            <a:lvl1pPr marL="0" indent="0" algn="ctr">
              <a:buNone/>
              <a:defRPr b="1">
                <a:solidFill>
                  <a:schemeClr val="bg1"/>
                </a:solidFill>
              </a:defRPr>
            </a:lvl1pPr>
            <a:lvl5pPr marL="1828800" indent="0">
              <a:buNone/>
              <a:defRPr/>
            </a:lvl5pPr>
          </a:lstStyle>
          <a:p>
            <a:pPr lvl="0"/>
            <a:endParaRPr lang="en-US" dirty="0"/>
          </a:p>
        </p:txBody>
      </p:sp>
      <p:pic>
        <p:nvPicPr>
          <p:cNvPr id="1030" name="Picture 6">
            <a:extLst>
              <a:ext uri="{FF2B5EF4-FFF2-40B4-BE49-F238E27FC236}">
                <a16:creationId xmlns:a16="http://schemas.microsoft.com/office/drawing/2014/main" id="{A055F77E-E214-34DD-BC3A-A80EB3981838}"/>
              </a:ext>
            </a:extLst>
          </p:cNvPr>
          <p:cNvPicPr>
            <a:picLocks noChangeAspect="1" noChangeArrowheads="1"/>
          </p:cNvPicPr>
          <p:nvPr userDrawn="1"/>
        </p:nvPicPr>
        <p:blipFill rotWithShape="1">
          <a:blip r:embed="rId3">
            <a:biLevel thresh="25000"/>
            <a:extLst>
              <a:ext uri="{28A0092B-C50C-407E-A947-70E740481C1C}">
                <a14:useLocalDpi xmlns:a14="http://schemas.microsoft.com/office/drawing/2010/main" val="0"/>
              </a:ext>
            </a:extLst>
          </a:blip>
          <a:srcRect/>
          <a:stretch/>
        </p:blipFill>
        <p:spPr bwMode="auto">
          <a:xfrm>
            <a:off x="3481377" y="6316901"/>
            <a:ext cx="2357532" cy="454464"/>
          </a:xfrm>
          <a:prstGeom prst="rect">
            <a:avLst/>
          </a:prstGeom>
          <a:noFill/>
          <a:extLst>
            <a:ext uri="{909E8E84-426E-40DD-AFC4-6F175D3DCCD1}">
              <a14:hiddenFill xmlns:a14="http://schemas.microsoft.com/office/drawing/2010/main">
                <a:solidFill>
                  <a:srgbClr val="FFFFFF"/>
                </a:solidFill>
              </a14:hiddenFill>
            </a:ext>
          </a:extLst>
        </p:spPr>
      </p:pic>
      <p:sp>
        <p:nvSpPr>
          <p:cNvPr id="21" name="Content Placeholder 20">
            <a:extLst>
              <a:ext uri="{FF2B5EF4-FFF2-40B4-BE49-F238E27FC236}">
                <a16:creationId xmlns:a16="http://schemas.microsoft.com/office/drawing/2014/main" id="{C71597FA-8566-9AF9-690D-67DE107126BC}"/>
              </a:ext>
            </a:extLst>
          </p:cNvPr>
          <p:cNvSpPr>
            <a:spLocks noGrp="1"/>
          </p:cNvSpPr>
          <p:nvPr userDrawn="1">
            <p:ph sz="quarter" idx="11"/>
          </p:nvPr>
        </p:nvSpPr>
        <p:spPr>
          <a:xfrm>
            <a:off x="228600" y="1173164"/>
            <a:ext cx="7046843" cy="4184028"/>
          </a:xfrm>
        </p:spPr>
        <p:txBody>
          <a:bodyPr/>
          <a:lstStyle>
            <a:lvl1pPr>
              <a:lnSpc>
                <a:spcPct val="100000"/>
              </a:lnSpc>
              <a:defRPr/>
            </a:lvl1pPr>
            <a:lvl2pPr>
              <a:lnSpc>
                <a:spcPct val="100000"/>
              </a:lnSpc>
              <a:defRPr/>
            </a:lvl2pPr>
            <a:lvl3pPr>
              <a:lnSpc>
                <a:spcPct val="100000"/>
              </a:lnSpc>
              <a:defRPr/>
            </a:lvl3pPr>
            <a:lvl4pPr>
              <a:lnSpc>
                <a:spcPct val="100000"/>
              </a:lnSpc>
              <a:defRPr/>
            </a:lvl4pPr>
            <a:lvl5pPr>
              <a:lnSpc>
                <a:spcPct val="100000"/>
              </a:lnSpc>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3" name="Picture Placeholder 22">
            <a:extLst>
              <a:ext uri="{FF2B5EF4-FFF2-40B4-BE49-F238E27FC236}">
                <a16:creationId xmlns:a16="http://schemas.microsoft.com/office/drawing/2014/main" id="{55D447D5-7B3B-8FF1-8321-75D254327083}"/>
              </a:ext>
            </a:extLst>
          </p:cNvPr>
          <p:cNvSpPr>
            <a:spLocks noGrp="1"/>
          </p:cNvSpPr>
          <p:nvPr userDrawn="1">
            <p:ph type="pic" sz="quarter" idx="12" hasCustomPrompt="1"/>
          </p:nvPr>
        </p:nvSpPr>
        <p:spPr>
          <a:xfrm>
            <a:off x="7345018" y="1173162"/>
            <a:ext cx="4642196" cy="4999569"/>
          </a:xfrm>
        </p:spPr>
        <p:txBody>
          <a:bodyPr/>
          <a:lstStyle>
            <a:lvl1pPr marL="0" indent="0">
              <a:buNone/>
              <a:defRPr/>
            </a:lvl1pPr>
          </a:lstStyle>
          <a:p>
            <a:r>
              <a:rPr lang="en-US" dirty="0"/>
              <a:t>Figure</a:t>
            </a:r>
          </a:p>
        </p:txBody>
      </p:sp>
      <p:sp>
        <p:nvSpPr>
          <p:cNvPr id="25" name="Text Placeholder 24">
            <a:extLst>
              <a:ext uri="{FF2B5EF4-FFF2-40B4-BE49-F238E27FC236}">
                <a16:creationId xmlns:a16="http://schemas.microsoft.com/office/drawing/2014/main" id="{A6169E90-7E91-3B26-3F25-4158CE351257}"/>
              </a:ext>
            </a:extLst>
          </p:cNvPr>
          <p:cNvSpPr>
            <a:spLocks noGrp="1"/>
          </p:cNvSpPr>
          <p:nvPr userDrawn="1">
            <p:ph type="body" sz="quarter" idx="13" hasCustomPrompt="1"/>
          </p:nvPr>
        </p:nvSpPr>
        <p:spPr>
          <a:xfrm>
            <a:off x="39756" y="5517094"/>
            <a:ext cx="7235687" cy="655637"/>
          </a:xfrm>
          <a:solidFill>
            <a:schemeClr val="accent5">
              <a:lumMod val="20000"/>
              <a:lumOff val="80000"/>
            </a:schemeClr>
          </a:solidFill>
          <a:ln>
            <a:noFill/>
          </a:ln>
        </p:spPr>
        <p:txBody>
          <a:bodyPr anchor="ctr">
            <a:noAutofit/>
          </a:bodyPr>
          <a:lstStyle>
            <a:lvl1pPr marL="0" indent="0">
              <a:buNone/>
              <a:defRPr sz="1200"/>
            </a:lvl1pPr>
            <a:lvl2pPr>
              <a:defRPr sz="1200"/>
            </a:lvl2pPr>
            <a:lvl3pPr>
              <a:defRPr sz="1200"/>
            </a:lvl3pPr>
            <a:lvl4pPr>
              <a:defRPr sz="1200"/>
            </a:lvl4pPr>
            <a:lvl5pPr>
              <a:defRPr sz="1200"/>
            </a:lvl5pPr>
          </a:lstStyle>
          <a:p>
            <a:pPr lvl="0"/>
            <a:r>
              <a:rPr lang="en-US" dirty="0"/>
              <a:t>Citation</a:t>
            </a:r>
          </a:p>
        </p:txBody>
      </p:sp>
      <p:pic>
        <p:nvPicPr>
          <p:cNvPr id="26" name="Picture 25">
            <a:extLst>
              <a:ext uri="{FF2B5EF4-FFF2-40B4-BE49-F238E27FC236}">
                <a16:creationId xmlns:a16="http://schemas.microsoft.com/office/drawing/2014/main" id="{D866935B-5243-53C5-4A66-C8100B5DDA70}"/>
              </a:ext>
            </a:extLst>
          </p:cNvPr>
          <p:cNvPicPr>
            <a:picLocks noChangeAspect="1"/>
          </p:cNvPicPr>
          <p:nvPr userDrawn="1"/>
        </p:nvPicPr>
        <p:blipFill>
          <a:blip r:embed="rId4"/>
          <a:stretch>
            <a:fillRect/>
          </a:stretch>
        </p:blipFill>
        <p:spPr>
          <a:xfrm>
            <a:off x="10341826" y="6197597"/>
            <a:ext cx="1856766" cy="680814"/>
          </a:xfrm>
          <a:prstGeom prst="rect">
            <a:avLst/>
          </a:prstGeom>
        </p:spPr>
      </p:pic>
    </p:spTree>
    <p:extLst>
      <p:ext uri="{BB962C8B-B14F-4D97-AF65-F5344CB8AC3E}">
        <p14:creationId xmlns:p14="http://schemas.microsoft.com/office/powerpoint/2010/main" val="3559814845"/>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38D6C4F-31F1-BD78-32FE-7304AA80BF5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F11A31DF-B457-FC01-4847-402DDABE36B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F70878B-27F9-975A-04C4-F2976FB7FF9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044E65F-3932-8741-91B4-E7F3FA2AE57B}" type="datetimeFigureOut">
              <a:rPr lang="en-US" smtClean="0"/>
              <a:t>6/19/23</a:t>
            </a:fld>
            <a:endParaRPr lang="en-US"/>
          </a:p>
        </p:txBody>
      </p:sp>
      <p:sp>
        <p:nvSpPr>
          <p:cNvPr id="5" name="Footer Placeholder 4">
            <a:extLst>
              <a:ext uri="{FF2B5EF4-FFF2-40B4-BE49-F238E27FC236}">
                <a16:creationId xmlns:a16="http://schemas.microsoft.com/office/drawing/2014/main" id="{730C4DBD-A917-9197-F0E0-A48D1B45225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773F1A4A-DAFB-80AC-757D-84513CCABA1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8192244-F714-3B47-A3E2-A1980DE0C5F1}" type="slidenum">
              <a:rPr lang="en-US" smtClean="0"/>
              <a:t>‹#›</a:t>
            </a:fld>
            <a:endParaRPr lang="en-US"/>
          </a:p>
        </p:txBody>
      </p:sp>
    </p:spTree>
    <p:extLst>
      <p:ext uri="{BB962C8B-B14F-4D97-AF65-F5344CB8AC3E}">
        <p14:creationId xmlns:p14="http://schemas.microsoft.com/office/powerpoint/2010/main" val="2019279334"/>
      </p:ext>
    </p:extLst>
  </p:cSld>
  <p:clrMap bg1="lt1" tx1="dk1" bg2="lt2" tx2="dk2" accent1="accent1" accent2="accent2" accent3="accent3" accent4="accent4" accent5="accent5" accent6="accent6" hlink="hlink" folHlink="folHlink"/>
  <p:sldLayoutIdLst>
    <p:sldLayoutId id="2147483649"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6DF59A55-77B6-F553-B636-0345EE8DF323}"/>
              </a:ext>
            </a:extLst>
          </p:cNvPr>
          <p:cNvSpPr>
            <a:spLocks noGrp="1"/>
          </p:cNvSpPr>
          <p:nvPr>
            <p:ph type="body" sz="quarter" idx="10"/>
          </p:nvPr>
        </p:nvSpPr>
        <p:spPr/>
        <p:txBody>
          <a:bodyPr/>
          <a:lstStyle/>
          <a:p>
            <a:r>
              <a:rPr lang="en-US" dirty="0"/>
              <a:t>Observational Constraints on the Cloud Feedback Pattern Effect</a:t>
            </a:r>
          </a:p>
        </p:txBody>
      </p:sp>
      <p:sp>
        <p:nvSpPr>
          <p:cNvPr id="8" name="Content Placeholder 7">
            <a:extLst>
              <a:ext uri="{FF2B5EF4-FFF2-40B4-BE49-F238E27FC236}">
                <a16:creationId xmlns:a16="http://schemas.microsoft.com/office/drawing/2014/main" id="{4BD4CC3C-6069-1668-7FFD-790859CF46AA}"/>
              </a:ext>
            </a:extLst>
          </p:cNvPr>
          <p:cNvSpPr>
            <a:spLocks noGrp="1"/>
          </p:cNvSpPr>
          <p:nvPr>
            <p:ph sz="quarter" idx="11"/>
          </p:nvPr>
        </p:nvSpPr>
        <p:spPr>
          <a:xfrm>
            <a:off x="228600" y="1063835"/>
            <a:ext cx="6202017" cy="4184028"/>
          </a:xfrm>
        </p:spPr>
        <p:txBody>
          <a:bodyPr>
            <a:noAutofit/>
          </a:bodyPr>
          <a:lstStyle/>
          <a:p>
            <a:pPr marL="0" indent="0">
              <a:spcBef>
                <a:spcPts val="0"/>
              </a:spcBef>
              <a:spcAft>
                <a:spcPts val="600"/>
              </a:spcAft>
              <a:buNone/>
            </a:pPr>
            <a:r>
              <a:rPr lang="en-US" sz="1600" b="1" dirty="0">
                <a:solidFill>
                  <a:srgbClr val="5D8BBC"/>
                </a:solidFill>
                <a:latin typeface="Arial" panose="020B0604020202020204" pitchFamily="34" charset="0"/>
                <a:cs typeface="Arial" panose="020B0604020202020204" pitchFamily="34" charset="0"/>
              </a:rPr>
              <a:t>Science Question</a:t>
            </a:r>
          </a:p>
          <a:p>
            <a:pPr marL="285750" indent="-285750" defTabSz="914400">
              <a:spcBef>
                <a:spcPts val="0"/>
              </a:spcBef>
              <a:buFont typeface="Arial" panose="020B0604020202020204" pitchFamily="34" charset="0"/>
              <a:buChar char="•"/>
            </a:pPr>
            <a:r>
              <a:rPr lang="en-US" sz="1400" dirty="0"/>
              <a:t>Models suggest that cloud feedback is more amplifying in response to future warming than in response to warming observed recently. </a:t>
            </a:r>
          </a:p>
          <a:p>
            <a:pPr marL="285750" indent="-285750" defTabSz="914400">
              <a:spcBef>
                <a:spcPts val="0"/>
              </a:spcBef>
              <a:buFont typeface="Arial" panose="020B0604020202020204" pitchFamily="34" charset="0"/>
              <a:buChar char="•"/>
            </a:pPr>
            <a:r>
              <a:rPr lang="en-US" sz="1400" dirty="0"/>
              <a:t>How large is this effect in the real world?</a:t>
            </a:r>
            <a:br>
              <a:rPr lang="en-US" sz="1400" dirty="0"/>
            </a:br>
            <a:endParaRPr lang="en-US" sz="600" b="0" dirty="0">
              <a:solidFill>
                <a:schemeClr val="tx1"/>
              </a:solidFill>
            </a:endParaRPr>
          </a:p>
          <a:p>
            <a:pPr marL="0" indent="0">
              <a:spcBef>
                <a:spcPts val="0"/>
              </a:spcBef>
              <a:spcAft>
                <a:spcPts val="600"/>
              </a:spcAft>
              <a:buNone/>
            </a:pPr>
            <a:r>
              <a:rPr lang="en-US" sz="1600" b="1" dirty="0">
                <a:solidFill>
                  <a:srgbClr val="5D8BBC"/>
                </a:solidFill>
                <a:latin typeface="Arial" panose="020B0604020202020204" pitchFamily="34" charset="0"/>
                <a:cs typeface="Arial" panose="020B0604020202020204" pitchFamily="34" charset="0"/>
              </a:rPr>
              <a:t>Key Accomplishments</a:t>
            </a:r>
          </a:p>
          <a:p>
            <a:pPr marL="285750" indent="-285750">
              <a:spcBef>
                <a:spcPts val="0"/>
              </a:spcBef>
            </a:pPr>
            <a:r>
              <a:rPr lang="en-US" sz="1400" b="0" dirty="0">
                <a:solidFill>
                  <a:schemeClr val="tx1"/>
                </a:solidFill>
                <a:latin typeface="+mn-lt"/>
              </a:rPr>
              <a:t>The team quantified how much the cloud feedback strength varies through time. They determined the sensitivity of clouds to their environmental controlling factors using satellite observations, then multiplied these sensitivities by the response of the controlling factors to recent (observed) warming trends and future (modeled) warming trends.</a:t>
            </a:r>
            <a:br>
              <a:rPr lang="en-US" sz="1400" b="0" dirty="0">
                <a:solidFill>
                  <a:schemeClr val="tx1"/>
                </a:solidFill>
                <a:latin typeface="+mn-lt"/>
              </a:rPr>
            </a:br>
            <a:endParaRPr lang="en-US" sz="600" b="0" dirty="0">
              <a:solidFill>
                <a:schemeClr val="tx1"/>
              </a:solidFill>
              <a:latin typeface="+mn-lt"/>
            </a:endParaRPr>
          </a:p>
          <a:p>
            <a:pPr marL="0" indent="0" defTabSz="914400">
              <a:spcBef>
                <a:spcPts val="0"/>
              </a:spcBef>
              <a:spcAft>
                <a:spcPts val="600"/>
              </a:spcAft>
              <a:buNone/>
            </a:pPr>
            <a:r>
              <a:rPr lang="en-US" sz="1600" b="1" dirty="0">
                <a:solidFill>
                  <a:srgbClr val="5D8BBC"/>
                </a:solidFill>
                <a:latin typeface="Arial" panose="020B0604020202020204" pitchFamily="34" charset="0"/>
                <a:cs typeface="Arial" panose="020B0604020202020204" pitchFamily="34" charset="0"/>
              </a:rPr>
              <a:t>Impact</a:t>
            </a:r>
          </a:p>
          <a:p>
            <a:pPr marL="285750" indent="-285750" defTabSz="914400">
              <a:spcBef>
                <a:spcPts val="0"/>
              </a:spcBef>
              <a:buFont typeface="Arial" panose="020B0604020202020204" pitchFamily="34" charset="0"/>
              <a:buChar char="•"/>
            </a:pPr>
            <a:r>
              <a:rPr lang="en-US" sz="1400" b="0" dirty="0">
                <a:solidFill>
                  <a:schemeClr val="tx1"/>
                </a:solidFill>
                <a:latin typeface="+mn-lt"/>
              </a:rPr>
              <a:t>The team found that the cloud feedback expected under global warming is 0.78 Wm</a:t>
            </a:r>
            <a:r>
              <a:rPr lang="en-US" sz="1400" b="0" baseline="30000" dirty="0">
                <a:solidFill>
                  <a:schemeClr val="tx1"/>
                </a:solidFill>
                <a:latin typeface="+mn-lt"/>
              </a:rPr>
              <a:t>-2</a:t>
            </a:r>
            <a:r>
              <a:rPr lang="en-US" sz="1400" b="0" dirty="0">
                <a:solidFill>
                  <a:schemeClr val="tx1"/>
                </a:solidFill>
                <a:latin typeface="+mn-lt"/>
              </a:rPr>
              <a:t>K</a:t>
            </a:r>
            <a:r>
              <a:rPr lang="en-US" sz="1400" b="0" baseline="30000" dirty="0">
                <a:solidFill>
                  <a:schemeClr val="tx1"/>
                </a:solidFill>
                <a:latin typeface="+mn-lt"/>
              </a:rPr>
              <a:t>-1</a:t>
            </a:r>
            <a:r>
              <a:rPr lang="en-US" sz="1400" b="0" dirty="0">
                <a:solidFill>
                  <a:schemeClr val="tx1"/>
                </a:solidFill>
                <a:latin typeface="+mn-lt"/>
              </a:rPr>
              <a:t> larger than would be inferred from recent changes between 1980 and 2014. This means that climate sensitivity inferred from recent observed changes underestimates the true climate sensitivity. </a:t>
            </a:r>
          </a:p>
          <a:p>
            <a:pPr marL="285750" indent="-285750" defTabSz="914400">
              <a:spcBef>
                <a:spcPts val="0"/>
              </a:spcBef>
              <a:buFont typeface="Arial" panose="020B0604020202020204" pitchFamily="34" charset="0"/>
              <a:buChar char="•"/>
            </a:pPr>
            <a:r>
              <a:rPr lang="en-US" sz="1400" b="0" dirty="0">
                <a:solidFill>
                  <a:schemeClr val="tx1"/>
                </a:solidFill>
                <a:latin typeface="+mn-lt"/>
              </a:rPr>
              <a:t>These results provide the first ever estimate of how strongly cloud feedback depends on warming patterns – a crucial step in further constraining climate sensitivity from the observational record.</a:t>
            </a:r>
            <a:endParaRPr lang="en-US" sz="1400" b="1" dirty="0">
              <a:solidFill>
                <a:srgbClr val="555657"/>
              </a:solidFill>
            </a:endParaRPr>
          </a:p>
          <a:p>
            <a:pPr marL="0" indent="0">
              <a:spcBef>
                <a:spcPts val="0"/>
              </a:spcBef>
              <a:buNone/>
            </a:pPr>
            <a:endParaRPr lang="en-US" sz="1400" dirty="0"/>
          </a:p>
        </p:txBody>
      </p:sp>
      <p:sp>
        <p:nvSpPr>
          <p:cNvPr id="4" name="Text Placeholder 3">
            <a:extLst>
              <a:ext uri="{FF2B5EF4-FFF2-40B4-BE49-F238E27FC236}">
                <a16:creationId xmlns:a16="http://schemas.microsoft.com/office/drawing/2014/main" id="{4A13955A-96F7-AEA0-D308-041FEEBA1610}"/>
              </a:ext>
            </a:extLst>
          </p:cNvPr>
          <p:cNvSpPr>
            <a:spLocks noGrp="1"/>
          </p:cNvSpPr>
          <p:nvPr>
            <p:ph type="body" sz="quarter" idx="13"/>
          </p:nvPr>
        </p:nvSpPr>
        <p:spPr>
          <a:xfrm>
            <a:off x="39756" y="5517094"/>
            <a:ext cx="6390861" cy="655637"/>
          </a:xfrm>
        </p:spPr>
        <p:txBody>
          <a:bodyPr/>
          <a:lstStyle/>
          <a:p>
            <a:pPr algn="ctr"/>
            <a:r>
              <a:rPr lang="en-US" dirty="0"/>
              <a:t>Myers, T. A., M. D. Zelinka, and S. A. Klein, 2023: Observational Constraints on the Cloud Feedback Pattern Effect, J. Climate, doi:10.1175/JCLI-D-22-0862.1.</a:t>
            </a:r>
          </a:p>
        </p:txBody>
      </p:sp>
      <p:pic>
        <p:nvPicPr>
          <p:cNvPr id="6" name="Picture 5">
            <a:extLst>
              <a:ext uri="{FF2B5EF4-FFF2-40B4-BE49-F238E27FC236}">
                <a16:creationId xmlns:a16="http://schemas.microsoft.com/office/drawing/2014/main" id="{74ABFFEE-3C37-EF4D-B62A-BC371D78DD72}"/>
              </a:ext>
            </a:extLst>
          </p:cNvPr>
          <p:cNvPicPr>
            <a:picLocks noChangeAspect="1"/>
          </p:cNvPicPr>
          <p:nvPr/>
        </p:nvPicPr>
        <p:blipFill>
          <a:blip r:embed="rId3"/>
          <a:stretch>
            <a:fillRect/>
          </a:stretch>
        </p:blipFill>
        <p:spPr>
          <a:xfrm>
            <a:off x="6360982" y="1103591"/>
            <a:ext cx="5831018" cy="3749040"/>
          </a:xfrm>
          <a:prstGeom prst="rect">
            <a:avLst/>
          </a:prstGeom>
        </p:spPr>
      </p:pic>
      <p:sp>
        <p:nvSpPr>
          <p:cNvPr id="7" name="TextBox 6">
            <a:extLst>
              <a:ext uri="{FF2B5EF4-FFF2-40B4-BE49-F238E27FC236}">
                <a16:creationId xmlns:a16="http://schemas.microsoft.com/office/drawing/2014/main" id="{51725B87-2D41-5EFF-C7B4-4789422CDEDD}"/>
              </a:ext>
            </a:extLst>
          </p:cNvPr>
          <p:cNvSpPr txBox="1"/>
          <p:nvPr/>
        </p:nvSpPr>
        <p:spPr>
          <a:xfrm>
            <a:off x="6798366" y="4852631"/>
            <a:ext cx="4393095" cy="646331"/>
          </a:xfrm>
          <a:prstGeom prst="rect">
            <a:avLst/>
          </a:prstGeom>
          <a:noFill/>
        </p:spPr>
        <p:txBody>
          <a:bodyPr wrap="square" rtlCol="0">
            <a:spAutoFit/>
          </a:bodyPr>
          <a:lstStyle/>
          <a:p>
            <a:pPr algn="ctr"/>
            <a:r>
              <a:rPr lang="en-US" sz="1200" i="1" dirty="0"/>
              <a:t>Observationally-constrained low cloud feedback in response to (top) warming predicted by climate models in response to quadrupling CO</a:t>
            </a:r>
            <a:r>
              <a:rPr lang="en-US" sz="1200" i="1" baseline="-25000" dirty="0"/>
              <a:t>2</a:t>
            </a:r>
            <a:r>
              <a:rPr lang="en-US" sz="1200" i="1" dirty="0"/>
              <a:t> and to (bottom) the warming observed between 1980 and 2014</a:t>
            </a:r>
          </a:p>
        </p:txBody>
      </p:sp>
    </p:spTree>
    <p:extLst>
      <p:ext uri="{BB962C8B-B14F-4D97-AF65-F5344CB8AC3E}">
        <p14:creationId xmlns:p14="http://schemas.microsoft.com/office/powerpoint/2010/main" val="270798147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181</TotalTime>
  <Words>715</Words>
  <Application>Microsoft Macintosh PowerPoint</Application>
  <PresentationFormat>Widescreen</PresentationFormat>
  <Paragraphs>20</Paragraphs>
  <Slides>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Ullrich, Paul Aaron</dc:creator>
  <cp:lastModifiedBy>Zelinka, Mark</cp:lastModifiedBy>
  <cp:revision>9</cp:revision>
  <dcterms:created xsi:type="dcterms:W3CDTF">2023-03-22T21:09:49Z</dcterms:created>
  <dcterms:modified xsi:type="dcterms:W3CDTF">2023-06-19T22:05:29Z</dcterms:modified>
</cp:coreProperties>
</file>