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/>
    <p:restoredTop sz="94830"/>
  </p:normalViewPr>
  <p:slideViewPr>
    <p:cSldViewPr snapToGrid="0">
      <p:cViewPr varScale="1">
        <p:scale>
          <a:sx n="109" d="100"/>
          <a:sy n="109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7187"/>
            <a:ext cx="10287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2174"/>
            <a:ext cx="10287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89467"/>
            <a:ext cx="29575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9467"/>
            <a:ext cx="870108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823721"/>
            <a:ext cx="1183005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895428"/>
            <a:ext cx="1183005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89467"/>
            <a:ext cx="1183005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793241"/>
            <a:ext cx="580251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672080"/>
            <a:ext cx="580251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793241"/>
            <a:ext cx="583108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672080"/>
            <a:ext cx="58310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053254"/>
            <a:ext cx="694372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89467"/>
            <a:ext cx="1183005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947333"/>
            <a:ext cx="1183005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EBB1D-025A-B048-869C-6F198971EB4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780107"/>
            <a:ext cx="462915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l.acm.org/doi/10.1109/MCSE.2023.33009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>
            <a:extLst>
              <a:ext uri="{FF2B5EF4-FFF2-40B4-BE49-F238E27FC236}">
                <a16:creationId xmlns:a16="http://schemas.microsoft.com/office/drawing/2014/main" id="{B7A7C4B7-7C97-0AF2-8310-6E4F6A6E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813" y="3696245"/>
            <a:ext cx="399169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US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(above): Power-Spectral Density (PSD) of E3SM-simulated melt-rate time series of Pine Island ice shelf (black), 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EOF/PCA-based realizations (orange), and realizations from a new, sparse PCA algorithm (blue). 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A26E407-5AD0-3203-FB81-4A393885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43139"/>
            <a:ext cx="3443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(right): Samples of 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ime evolution for the melt rate (m/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of the Filchner ice shelf as generated by the 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PCE emulator (blue lines) and compared against the E3SM-simulate melt rates (black). 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35">
            <a:extLst>
              <a:ext uri="{FF2B5EF4-FFF2-40B4-BE49-F238E27FC236}">
                <a16:creationId xmlns:a16="http://schemas.microsoft.com/office/drawing/2014/main" id="{26B84F33-A974-7EF4-668E-3F595F80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" y="7074449"/>
            <a:ext cx="5383467" cy="1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eaLnBrk="0" hangingPunct="0">
              <a:lnSpc>
                <a:spcPct val="90000"/>
              </a:lnSpc>
            </a:pPr>
            <a:r>
              <a:rPr lang="en-US" sz="10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DD6B07-C1AC-4D7C-B372-BD7BAF9CA505}"/>
              </a:ext>
            </a:extLst>
          </p:cNvPr>
          <p:cNvCxnSpPr>
            <a:cxnSpLocks/>
          </p:cNvCxnSpPr>
          <p:nvPr/>
        </p:nvCxnSpPr>
        <p:spPr>
          <a:xfrm>
            <a:off x="566058" y="654588"/>
            <a:ext cx="12556826" cy="12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graph showing the growth of the ice shelf psd&#10;&#10;Description automatically generated">
            <a:extLst>
              <a:ext uri="{FF2B5EF4-FFF2-40B4-BE49-F238E27FC236}">
                <a16:creationId xmlns:a16="http://schemas.microsoft.com/office/drawing/2014/main" id="{0D8E9492-521E-2667-1D89-0F8DAC90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" t="4784"/>
          <a:stretch/>
        </p:blipFill>
        <p:spPr>
          <a:xfrm>
            <a:off x="10096802" y="751363"/>
            <a:ext cx="3424372" cy="2584331"/>
          </a:xfrm>
          <a:prstGeom prst="rect">
            <a:avLst/>
          </a:prstGeom>
        </p:spPr>
      </p:pic>
      <p:pic>
        <p:nvPicPr>
          <p:cNvPr id="9" name="Picture 8" descr="A graph of a power transmission&#10;&#10;Description automatically generated with medium confidence">
            <a:extLst>
              <a:ext uri="{FF2B5EF4-FFF2-40B4-BE49-F238E27FC236}">
                <a16:creationId xmlns:a16="http://schemas.microsoft.com/office/drawing/2014/main" id="{252C1064-D871-8FDB-3D92-01001136D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9" t="82784" b="2708"/>
          <a:stretch/>
        </p:blipFill>
        <p:spPr>
          <a:xfrm>
            <a:off x="10561740" y="3245918"/>
            <a:ext cx="2867820" cy="453048"/>
          </a:xfrm>
          <a:prstGeom prst="rect">
            <a:avLst/>
          </a:prstGeom>
        </p:spPr>
      </p:pic>
      <p:pic>
        <p:nvPicPr>
          <p:cNvPr id="12" name="Picture 11" descr="A graph showing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8B4D6F4-8ED0-9EBE-0A0C-91EAB65AF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5"/>
          <a:stretch/>
        </p:blipFill>
        <p:spPr>
          <a:xfrm>
            <a:off x="4427220" y="4605448"/>
            <a:ext cx="9143163" cy="2389712"/>
          </a:xfrm>
          <a:prstGeom prst="rect">
            <a:avLst/>
          </a:prstGeom>
        </p:spPr>
      </p:pic>
      <p:pic>
        <p:nvPicPr>
          <p:cNvPr id="17" name="Picture 16" descr="A close up of a text&#10;&#10;Description automatically generated">
            <a:extLst>
              <a:ext uri="{FF2B5EF4-FFF2-40B4-BE49-F238E27FC236}">
                <a16:creationId xmlns:a16="http://schemas.microsoft.com/office/drawing/2014/main" id="{6B2A6F06-EF13-25AD-4B74-651F5369D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901" y="1051674"/>
            <a:ext cx="1356905" cy="3904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9C5F04BD-C614-8D7A-C2D8-EA31FDA91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01" y="6513192"/>
            <a:ext cx="2629810" cy="4921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6E7E1C-0E72-0B6F-FB18-33DC3DD3B297}"/>
              </a:ext>
            </a:extLst>
          </p:cNvPr>
          <p:cNvSpPr txBox="1"/>
          <p:nvPr/>
        </p:nvSpPr>
        <p:spPr>
          <a:xfrm>
            <a:off x="16077" y="38100"/>
            <a:ext cx="13699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Emulation of Sub-Ice Shelf Melt Forcing Using High-Fidelity E3SM Simulations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7BC8B2-558E-2263-EBDA-B8759E15B26A}"/>
              </a:ext>
            </a:extLst>
          </p:cNvPr>
          <p:cNvSpPr/>
          <p:nvPr/>
        </p:nvSpPr>
        <p:spPr>
          <a:xfrm>
            <a:off x="10019763" y="689671"/>
            <a:ext cx="381537" cy="25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51F554-E7E4-498D-D4C1-24E4B0333FFA}"/>
              </a:ext>
            </a:extLst>
          </p:cNvPr>
          <p:cNvSpPr/>
          <p:nvPr/>
        </p:nvSpPr>
        <p:spPr>
          <a:xfrm>
            <a:off x="4494606" y="6632941"/>
            <a:ext cx="381537" cy="25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8B4DA5-35E3-C0E1-D16B-DF08FEE7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77" y="675598"/>
            <a:ext cx="10080725" cy="41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 can simulate Antarctic sub-ice shelf melting in global, coupled configurations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fully explore the </a:t>
            </a:r>
            <a:r>
              <a:rPr lang="en-US" sz="1900" i="1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</a:t>
            </a: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sub-ice shelf melting would require costly ensembles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and demonstrate an alternative, robust but much less costly approach</a:t>
            </a:r>
          </a:p>
          <a:p>
            <a:pPr marL="231775" indent="-231775">
              <a:lnSpc>
                <a:spcPct val="95000"/>
              </a:lnSpc>
              <a:defRPr/>
            </a:pPr>
            <a:endParaRPr lang="en-US" sz="800" b="1" kern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whole-Antarctic melt timeseries from E3SM v1 as high-fidelity model data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 accurate statistical emulator of that time series, using a combination of empirical orthogonal functions and Fourier-phase randomization techniques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Quantitatively compare high-fidelity simulation outputs against statistical realizations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altLang="en-US" sz="800" b="1" kern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Findings &amp; Impact</a:t>
            </a:r>
            <a:endParaRPr lang="en-US" altLang="en-US" sz="23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New emulator mimics regional and local characteristics of modeled melt time series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Statistically generated time series are trivial in cost relative to new ensemble members 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Application: Quantifying Antarctic ice sheet evolution uncertainty from internal variability</a:t>
            </a:r>
            <a:endParaRPr lang="en-US" sz="1850" b="0" i="0" dirty="0">
              <a:effectLst/>
              <a:highlight>
                <a:srgbClr val="F8F8F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D1789CA-248C-EBED-FDB7-45642759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340" y="6911340"/>
            <a:ext cx="813732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000" b="0" i="0" dirty="0" err="1">
                <a:solidFill>
                  <a:srgbClr val="172B4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Muruganandham</a:t>
            </a:r>
            <a:r>
              <a:rPr lang="en-US" sz="1000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A. A. Robel, M. J. Hoffman and S. F. Price, Statistical Generation of Ocean Forcing With Spatiotemporal Variability for Ice Sheet Models, </a:t>
            </a:r>
            <a:r>
              <a:rPr lang="en-US" sz="1000" b="0" i="1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Computing in Science &amp; Engineering</a:t>
            </a:r>
            <a:r>
              <a:rPr lang="en-US" sz="1000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25(3), pp. 30-41, May-June 2023, </a:t>
            </a:r>
            <a:r>
              <a:rPr lang="en-US" sz="1000" b="0" i="0" u="sng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7" tooltip="https://dl.acm.org/doi/10.1109/MCSE.2023.3300908"/>
              </a:rPr>
              <a:t>doi: 10.1109/MCSE.2023.3300908</a:t>
            </a:r>
            <a:r>
              <a:rPr lang="en-US" sz="1000" b="0" i="0" u="sng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289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Whicker, Chloe</dc:creator>
  <cp:lastModifiedBy>Price, Stephen F</cp:lastModifiedBy>
  <cp:revision>24</cp:revision>
  <dcterms:created xsi:type="dcterms:W3CDTF">2024-04-22T20:36:17Z</dcterms:created>
  <dcterms:modified xsi:type="dcterms:W3CDTF">2024-04-26T17:11:50Z</dcterms:modified>
</cp:coreProperties>
</file>