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9895A-2F7A-A274-93E4-20272CFE8043}" name="Mundy, Beth E" initials="MBE" userId="S::beth.mundy@pnnl.gov::09c03546-1d2d-4d82-89e1-bb5e2a2e687b" providerId="AD"/>
  <p188:author id="{6C2E4488-A9E4-8035-331A-0F4EC2F7C071}" name="Wang, Hailong" initials="WH" userId="S::hailong.wang@pnnl.gov::ed96a7c6-a97f-4a75-bc42-4e66834aff0f" providerId="AD"/>
  <p188:author id="{8B0800F2-5A56-A541-B434-21F76A0C0E8E}" name="Phil Rasch" initials="PJR" userId="Phil Rasc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ton, Rebekah C" initials="ORC" lastIdx="2" clrIdx="0">
    <p:extLst>
      <p:ext uri="{19B8F6BF-5375-455C-9EA6-DF929625EA0E}">
        <p15:presenceInfo xmlns:p15="http://schemas.microsoft.com/office/powerpoint/2012/main" userId="S::rebekah.orton@pnnl.gov::17d57243-21e9-447b-aaf7-d1b396bd49d6" providerId="AD"/>
      </p:ext>
    </p:extLst>
  </p:cmAuthor>
  <p:cmAuthor id="2" name="Mundy, Beth E" initials="MBE" lastIdx="1" clrIdx="1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3" name="Tackett, Susan M" initials="TSM" lastIdx="8" clrIdx="2">
    <p:extLst>
      <p:ext uri="{19B8F6BF-5375-455C-9EA6-DF929625EA0E}">
        <p15:presenceInfo xmlns:p15="http://schemas.microsoft.com/office/powerpoint/2012/main" userId="S::susan.tackett@pnnl.gov::167ce18c-b39f-4abc-bc03-028e1caa66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FEC2B-EEBC-498D-8AED-07B7BB51FA38}" v="1" dt="2022-09-13T10:40:27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3" autoAdjust="0"/>
    <p:restoredTop sz="91854"/>
  </p:normalViewPr>
  <p:slideViewPr>
    <p:cSldViewPr snapToGrid="0" snapToObjects="1">
      <p:cViewPr varScale="1">
        <p:scale>
          <a:sx n="61" d="100"/>
          <a:sy n="61" d="100"/>
        </p:scale>
        <p:origin x="1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6D8FEC2B-EEBC-498D-8AED-07B7BB51FA38}"/>
    <pc:docChg chg="modSld">
      <pc:chgData name="Mundy, Beth E" userId="09c03546-1d2d-4d82-89e1-bb5e2a2e687b" providerId="ADAL" clId="{6D8FEC2B-EEBC-498D-8AED-07B7BB51FA38}" dt="2022-09-13T10:40:42.696" v="5" actId="113"/>
      <pc:docMkLst>
        <pc:docMk/>
      </pc:docMkLst>
      <pc:sldChg chg="modSp mod">
        <pc:chgData name="Mundy, Beth E" userId="09c03546-1d2d-4d82-89e1-bb5e2a2e687b" providerId="ADAL" clId="{6D8FEC2B-EEBC-498D-8AED-07B7BB51FA38}" dt="2022-09-13T10:40:42.696" v="5" actId="113"/>
        <pc:sldMkLst>
          <pc:docMk/>
          <pc:sldMk cId="2216390867" sldId="257"/>
        </pc:sldMkLst>
        <pc:spChg chg="mod">
          <ac:chgData name="Mundy, Beth E" userId="09c03546-1d2d-4d82-89e1-bb5e2a2e687b" providerId="ADAL" clId="{6D8FEC2B-EEBC-498D-8AED-07B7BB51FA38}" dt="2022-09-13T10:40:42.696" v="5" actId="113"/>
          <ac:spMkLst>
            <pc:docMk/>
            <pc:sldMk cId="2216390867" sldId="257"/>
            <ac:spMk id="30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CEFBC-9352-47BD-A933-46CCF4094A0F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A19F8-267F-4703-A728-8104F8C0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0250" indent="-2809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3950" indent="-22383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73213" indent="-22383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22475" indent="-22383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796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368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940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51275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63484F-2281-43B6-BFF6-93F70712FE1C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cs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8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28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8513"/>
            <a:ext cx="6854604" cy="9044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A69E-DCE9-4F79-8CD9-D41B2081C564}" type="datetimeFigureOut">
              <a:rPr lang="en-US" smtClean="0"/>
              <a:t>9/13/2022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152-20F0-4453-B791-F57281A4BF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20B00E-63A8-F853-E886-AF72214A5989}"/>
              </a:ext>
            </a:extLst>
          </p:cNvPr>
          <p:cNvSpPr/>
          <p:nvPr userDrawn="1"/>
        </p:nvSpPr>
        <p:spPr>
          <a:xfrm>
            <a:off x="7315200" y="60324"/>
            <a:ext cx="1771650" cy="111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DA87E30C-D2FF-6883-6F42-465A82AE6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94" y="64336"/>
            <a:ext cx="1726357" cy="11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9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88929F4-C5A6-401A-A1C8-F9E29B57FF4B}" type="datetimeFigureOut">
              <a:rPr lang="en-US" altLang="en-US"/>
              <a:pPr>
                <a:defRPr/>
              </a:pPr>
              <a:t>9/13/2022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38D836DC-8003-470E-BCFB-52F4AE68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12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1JD03548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1289" y="9752"/>
            <a:ext cx="9121421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/>
              <a:t>Clouds Amplify Mechanisms of Southern Ocean Heat Uptake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0316" y="6298155"/>
            <a:ext cx="8829720" cy="4616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sz="1200" dirty="0"/>
              <a:t>Morrison, A.L., Singh, H. A.,  and  Rasch, P. J. “Observations indicate that clouds amplify mechanisms of Southern Ocean heat uptake.” </a:t>
            </a:r>
            <a:r>
              <a:rPr lang="en-US" sz="1200" i="1" dirty="0"/>
              <a:t>Journal of Geophysical Research: Atmospheres</a:t>
            </a:r>
            <a:r>
              <a:rPr lang="en-US" sz="1200" dirty="0"/>
              <a:t>,</a:t>
            </a:r>
            <a:r>
              <a:rPr lang="en-US" sz="1200" b="1" dirty="0"/>
              <a:t> 127,</a:t>
            </a:r>
            <a:r>
              <a:rPr lang="en-US" sz="1200" dirty="0"/>
              <a:t> e2021JD035487 (2022). [DOI: </a:t>
            </a:r>
            <a:r>
              <a:rPr lang="en-US" sz="1200" dirty="0">
                <a:hlinkClick r:id="rId3"/>
              </a:rPr>
              <a:t>10.1029/2021JD035487</a:t>
            </a:r>
            <a:r>
              <a:rPr lang="en-US" sz="1200" dirty="0"/>
              <a:t>]</a:t>
            </a:r>
            <a:endParaRPr lang="en-US" sz="1200" dirty="0">
              <a:ea typeface="MS PGothic" pitchFamily="34" charset="-128"/>
            </a:endParaRP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4933058" y="5065122"/>
            <a:ext cx="423089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(Top) Panels (a) and (b) show common regions of annual mean SO heat uptake in the ERA5 and JRA observationally based analyses (1979 – 2020). Annual mean time series </a:t>
            </a:r>
            <a:r>
              <a:rPr lang="en-US" sz="1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 heat 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uptake (45°–65°S) highlight temporal differences between ERA5 (green) and JRA-55 (black). 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288" y="970132"/>
            <a:ext cx="4953008" cy="513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15000"/>
              </a:spcBef>
            </a:pPr>
            <a:r>
              <a:rPr lang="en-US" altLang="en-US" sz="1600" b="1" dirty="0"/>
              <a:t>Objective</a:t>
            </a:r>
          </a:p>
          <a:p>
            <a:pPr marL="130969" indent="-116681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r>
              <a:rPr lang="en-US" sz="1400" dirty="0"/>
              <a:t>Understand the roles that atmospheric processes may play in mediating air-sea heat transport in the Southern Ocean (SO).</a:t>
            </a:r>
          </a:p>
          <a:p>
            <a:pPr marL="130969" indent="-116681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r>
              <a:rPr lang="en-US" sz="1400" dirty="0"/>
              <a:t>Identify the influence of clouds on SO heat gain and loss mechanisms from 1979 – 2020.</a:t>
            </a:r>
          </a:p>
          <a:p>
            <a:pPr marL="130969" indent="-116681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endParaRPr lang="en-US" altLang="en-US" sz="800" dirty="0"/>
          </a:p>
          <a:p>
            <a:pPr marL="0" indent="0" algn="ctr" eaLnBrk="1" hangingPunct="1">
              <a:spcBef>
                <a:spcPct val="15000"/>
              </a:spcBef>
            </a:pPr>
            <a:r>
              <a:rPr lang="en-US" altLang="en-US" sz="1600" b="1" dirty="0"/>
              <a:t>Approach</a:t>
            </a:r>
          </a:p>
          <a:p>
            <a:pPr marL="130969" indent="-116681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r>
              <a:rPr lang="en-US" sz="1400" dirty="0"/>
              <a:t>Analyze European Centre for Medium-Range Weather Forecasting Re-analysis v5 (ERA5) and the Japanese 55-year Reanalysis (JRA-55) atmospheric reanalysis data sets.</a:t>
            </a:r>
          </a:p>
          <a:p>
            <a:pPr marL="130969" indent="-116681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r>
              <a:rPr lang="en-US" sz="1400" dirty="0"/>
              <a:t>Assess the relationships between ocean heat uptake and different environmental variables to determine the conditions associated with strong ocean heat uptake.</a:t>
            </a:r>
          </a:p>
          <a:p>
            <a:pPr marL="130969" indent="-116681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endParaRPr lang="en-US" altLang="en-US" sz="800" b="1" dirty="0"/>
          </a:p>
          <a:p>
            <a:pPr algn="ctr" eaLnBrk="1" hangingPunct="1">
              <a:spcBef>
                <a:spcPct val="15000"/>
              </a:spcBef>
            </a:pPr>
            <a:r>
              <a:rPr lang="en-US" altLang="en-US" sz="1600" b="1" dirty="0"/>
              <a:t>Impact</a:t>
            </a:r>
            <a:endParaRPr lang="en-US" altLang="en-US" sz="1600" dirty="0"/>
          </a:p>
          <a:p>
            <a:pPr marL="130969" indent="-116681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r>
              <a:rPr lang="en-US" sz="1400" dirty="0"/>
              <a:t>Anomalously strong annual mean SO heat uptake is mainly controlled by reduced ocean heat loss during winter.</a:t>
            </a:r>
          </a:p>
          <a:p>
            <a:pPr marL="130969" indent="-116681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r>
              <a:rPr lang="en-US" sz="1400" dirty="0"/>
              <a:t>Changes in clouds and their associated atmospheric states amplify ocean heat uptake by increasing downward longwave radiation at the surface.</a:t>
            </a:r>
          </a:p>
          <a:p>
            <a:pPr marL="130969" indent="-116681" eaLnBrk="1" hangingPunct="1">
              <a:spcBef>
                <a:spcPct val="15000"/>
              </a:spcBef>
              <a:buSzPct val="70000"/>
              <a:buFont typeface="Arial" pitchFamily="34" charset="0"/>
              <a:buChar char="●"/>
            </a:pPr>
            <a:r>
              <a:rPr lang="en-US" sz="1400" dirty="0"/>
              <a:t>More clouds occur in a more stable atmosphere, increasing ocean heat uptake by suppressing turbulent heat fluxes from the surface.</a:t>
            </a:r>
          </a:p>
        </p:txBody>
      </p:sp>
      <p:pic>
        <p:nvPicPr>
          <p:cNvPr id="2" name="Main graphic">
            <a:extLst>
              <a:ext uri="{FF2B5EF4-FFF2-40B4-BE49-F238E27FC236}">
                <a16:creationId xmlns:a16="http://schemas.microsoft.com/office/drawing/2014/main" id="{2CA91CF3-430B-8CF5-ED74-05761F4C0831}"/>
              </a:ext>
            </a:extLst>
          </p:cNvPr>
          <p:cNvPicPr/>
          <p:nvPr/>
        </p:nvPicPr>
        <p:blipFill rotWithShape="1">
          <a:blip r:embed="rId4"/>
          <a:srcRect b="35089"/>
          <a:stretch/>
        </p:blipFill>
        <p:spPr>
          <a:xfrm>
            <a:off x="5008267" y="712906"/>
            <a:ext cx="4080472" cy="43209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390867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DD0966E738D64E49B965032E22FBBBFF" ma:contentTypeVersion="4" ma:contentTypeDescription="Microsoft PowerPoint Slide" ma:contentTypeScope="" ma:versionID="b3474de98243c38ca447bb66c1087723">
  <xsd:schema xmlns:xsd="http://www.w3.org/2001/XMLSchema" xmlns:xs="http://www.w3.org/2001/XMLSchema" xmlns:p="http://schemas.microsoft.com/office/2006/metadata/properties" xmlns:ns1="http://schemas.microsoft.com/sharepoint/v3" xmlns:ns3="3f367a74-7294-440b-bcf2-615eafc1d48f" targetNamespace="http://schemas.microsoft.com/office/2006/metadata/properties" ma:root="true" ma:fieldsID="9b034228d1307b28e45b372313e8c5d5" ns1:_="" ns3:_="">
    <xsd:import namespace="http://schemas.microsoft.com/sharepoint/v3"/>
    <xsd:import namespace="3f367a74-7294-440b-bcf2-615eafc1d48f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Fundin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7a74-7294-440b-bcf2-615eafc1d48f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Lou-Yang-etal-BCMonsoon-GRL-February2019-f</Presentation>
    <Funding xmlns="3f367a74-7294-440b-bcf2-615eafc1d48f">SciDAC</Funding>
    <Slide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1C6D5D6-330C-4DB5-877A-8C8AFD8CA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67a74-7294-440b-bcf2-615eafc1d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3F5B12-1FB1-4B3D-B277-E9C69CD44B8D}">
  <ds:schemaRefs>
    <ds:schemaRef ds:uri="http://schemas.microsoft.com/sharepoint/v3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f367a74-7294-440b-bcf2-615eafc1d4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21468</TotalTime>
  <Words>268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Lou-Yang-etal-BCMonsoon-GRL-February2019-f</dc:title>
  <dc:creator>Steve.Ghan@pnnl.gov</dc:creator>
  <dc:description/>
  <cp:lastModifiedBy>Mundy, Beth E</cp:lastModifiedBy>
  <cp:revision>271</cp:revision>
  <cp:lastPrinted>2011-05-11T17:30:12Z</cp:lastPrinted>
  <dcterms:created xsi:type="dcterms:W3CDTF">2014-01-03T21:30:52Z</dcterms:created>
  <dcterms:modified xsi:type="dcterms:W3CDTF">2022-09-13T10:40:47Z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EP6D6TSR2XSE-14-219</vt:lpwstr>
  </property>
  <property fmtid="{D5CDD505-2E9C-101B-9397-08002B2CF9AE}" pid="3" name="_dlc_DocIdItemGuid">
    <vt:lpwstr>837cf63c-0d11-4ee4-b16f-79c376516758</vt:lpwstr>
  </property>
  <property fmtid="{D5CDD505-2E9C-101B-9397-08002B2CF9AE}" pid="4" name="_dlc_DocIdUrl">
    <vt:lpwstr>https://collaborate.pnl.gov/projects/asgc/research_highlights/_layouts/DocIdRedir.aspx?ID=EP6D6TSR2XSE-14-219, EP6D6TSR2XSE-14-219</vt:lpwstr>
  </property>
  <property fmtid="{D5CDD505-2E9C-101B-9397-08002B2CF9AE}" pid="5" name="Highlight">
    <vt:lpwstr/>
  </property>
  <property fmtid="{D5CDD505-2E9C-101B-9397-08002B2CF9AE}" pid="6" name="ContentTypeId">
    <vt:lpwstr>0x010100A22E315B1F3C42B49A0E90D2F9AB5AB100DD0966E738D64E49B965032E22FBBBFF</vt:lpwstr>
  </property>
  <property fmtid="{D5CDD505-2E9C-101B-9397-08002B2CF9AE}" pid="7" name="ContentType">
    <vt:lpwstr>Slide</vt:lpwstr>
  </property>
  <property fmtid="{D5CDD505-2E9C-101B-9397-08002B2CF9AE}" pid="8" name="Presentation">
    <vt:lpwstr>Lou-Yang-etal-BCMonsoon-GRL-February2019-f</vt:lpwstr>
  </property>
  <property fmtid="{D5CDD505-2E9C-101B-9397-08002B2CF9AE}" pid="9" name="SlideDescription">
    <vt:lpwstr/>
  </property>
  <property fmtid="{D5CDD505-2E9C-101B-9397-08002B2CF9AE}" pid="10" name="FY">
    <vt:lpwstr/>
  </property>
  <property fmtid="{D5CDD505-2E9C-101B-9397-08002B2CF9AE}" pid="11" name="Funding">
    <vt:lpwstr>SciDAC</vt:lpwstr>
  </property>
</Properties>
</file>