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7"/>
    <p:restoredTop sz="93643"/>
  </p:normalViewPr>
  <p:slideViewPr>
    <p:cSldViewPr snapToGrid="0" snapToObjects="1">
      <p:cViewPr varScale="1">
        <p:scale>
          <a:sx n="79" d="100"/>
          <a:sy n="79" d="100"/>
        </p:scale>
        <p:origin x="2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2/14/22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doi.org/10.1175/JCLI-D-21-0172.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802352" y="63144"/>
            <a:ext cx="8587296" cy="369332"/>
          </a:xfrm>
          <a:prstGeom prst="rect">
            <a:avLst/>
          </a:prstGeom>
          <a:noFill/>
        </p:spPr>
        <p:txBody>
          <a:bodyPr wrap="square" rtlCol="0">
            <a:spAutoFit/>
          </a:bodyPr>
          <a:lstStyle/>
          <a:p>
            <a:pPr algn="ctr"/>
            <a:r>
              <a:rPr lang="en-US" b="1" dirty="0"/>
              <a:t>Response of global SSTs and ENSO to AMOC and PMOC</a:t>
            </a:r>
          </a:p>
        </p:txBody>
      </p:sp>
      <p:sp>
        <p:nvSpPr>
          <p:cNvPr id="5" name="TextBox 4">
            <a:extLst>
              <a:ext uri="{FF2B5EF4-FFF2-40B4-BE49-F238E27FC236}">
                <a16:creationId xmlns:a16="http://schemas.microsoft.com/office/drawing/2014/main" id="{6AF21CA0-BFB2-FD49-B87B-691F5EF29D9D}"/>
              </a:ext>
            </a:extLst>
          </p:cNvPr>
          <p:cNvSpPr txBox="1"/>
          <p:nvPr/>
        </p:nvSpPr>
        <p:spPr>
          <a:xfrm>
            <a:off x="201420" y="473429"/>
            <a:ext cx="11789159" cy="461665"/>
          </a:xfrm>
          <a:prstGeom prst="rect">
            <a:avLst/>
          </a:prstGeom>
          <a:noFill/>
          <a:ln>
            <a:solidFill>
              <a:srgbClr val="0070C0"/>
            </a:solidFill>
          </a:ln>
        </p:spPr>
        <p:txBody>
          <a:bodyPr wrap="square" rtlCol="0">
            <a:spAutoFit/>
          </a:bodyPr>
          <a:lstStyle/>
          <a:p>
            <a:r>
              <a:rPr lang="en-US" sz="1200" b="1" dirty="0"/>
              <a:t>Molina, M. J., A. Hu, </a:t>
            </a:r>
            <a:r>
              <a:rPr lang="en-US" sz="1200" dirty="0"/>
              <a:t>and </a:t>
            </a:r>
            <a:r>
              <a:rPr lang="en-US" sz="1200" b="1" dirty="0"/>
              <a:t>G. A. </a:t>
            </a:r>
            <a:r>
              <a:rPr lang="en-US" sz="1200" b="1" dirty="0" err="1"/>
              <a:t>Meehl</a:t>
            </a:r>
            <a:r>
              <a:rPr lang="en-US" sz="1200" dirty="0"/>
              <a:t>, 2022: Response of global SSTs and ENSO to the Atlantic and Pacific meridional overturning circulations. Journal of Climate, 35(1), pp.49-72. </a:t>
            </a:r>
            <a:r>
              <a:rPr lang="en-US" sz="1200" dirty="0">
                <a:hlinkClick r:id="rId2"/>
              </a:rPr>
              <a:t>https://doi.org/10.1175/JCLI-D-21-0172.1</a:t>
            </a:r>
            <a:r>
              <a:rPr lang="en-US" sz="1200" dirty="0"/>
              <a:t>. (DOE-supported authors in bold face)</a:t>
            </a:r>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14754" y="964489"/>
            <a:ext cx="7327647" cy="1631216"/>
          </a:xfrm>
          <a:prstGeom prst="rect">
            <a:avLst/>
          </a:prstGeom>
          <a:noFill/>
        </p:spPr>
        <p:txBody>
          <a:bodyPr wrap="square" rtlCol="0">
            <a:spAutoFit/>
          </a:bodyPr>
          <a:lstStyle/>
          <a:p>
            <a:r>
              <a:rPr lang="en-US" sz="1600" b="1" i="1" dirty="0">
                <a:latin typeface="Arial"/>
                <a:cs typeface="Arial"/>
              </a:rPr>
              <a:t>OBJECTIVE</a:t>
            </a:r>
          </a:p>
          <a:p>
            <a:r>
              <a:rPr lang="en-US" sz="1400" dirty="0"/>
              <a:t>Consequences from a slowdown or collapse of the Atlantic meridional overturning circulation (AMOC) could include modulations to El Niño–Southern Oscillation (ENSO) and development of the Pacific meridional overturning circulation (PMOC). Five multi-century, fully coupled model simulations created with CESM were used to expand our understanding of the influence of various AMOC and PMOC states on ENSO and global sea surface temperatures (SSTs).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114754" y="2551688"/>
            <a:ext cx="7327647" cy="1631216"/>
          </a:xfrm>
          <a:prstGeom prst="rect">
            <a:avLst/>
          </a:prstGeom>
          <a:noFill/>
        </p:spPr>
        <p:txBody>
          <a:bodyPr wrap="square" rtlCol="0">
            <a:spAutoFit/>
          </a:bodyPr>
          <a:lstStyle/>
          <a:p>
            <a:r>
              <a:rPr lang="en-US" sz="1600" b="1" i="1" dirty="0">
                <a:latin typeface="Arial"/>
                <a:cs typeface="Arial"/>
              </a:rPr>
              <a:t>APPROACH</a:t>
            </a:r>
          </a:p>
          <a:p>
            <a:r>
              <a:rPr lang="en-US" sz="1400" dirty="0"/>
              <a:t>The global-scale ocean circulation named AMOC could be slowing due to climate change. Studies suggest that a slowdown of AMOC could trigger the formation of a Pacific counterpart. Using five multi-century, fully coupled model simulations, we show that different states of these circulations can dramatically alter Earth’s climate and ocean temperatures, contributing to our understanding of potential future and past geological era climates. </a:t>
            </a:r>
          </a:p>
        </p:txBody>
      </p:sp>
      <p:sp>
        <p:nvSpPr>
          <p:cNvPr id="13" name="TextBox 12">
            <a:extLst>
              <a:ext uri="{FF2B5EF4-FFF2-40B4-BE49-F238E27FC236}">
                <a16:creationId xmlns:a16="http://schemas.microsoft.com/office/drawing/2014/main" id="{684BB747-39C5-DC46-AAAB-B70EAA51B2E0}"/>
              </a:ext>
            </a:extLst>
          </p:cNvPr>
          <p:cNvSpPr txBox="1"/>
          <p:nvPr/>
        </p:nvSpPr>
        <p:spPr>
          <a:xfrm>
            <a:off x="167967" y="4138887"/>
            <a:ext cx="7327647" cy="1846659"/>
          </a:xfrm>
          <a:prstGeom prst="rect">
            <a:avLst/>
          </a:prstGeom>
          <a:noFill/>
        </p:spPr>
        <p:txBody>
          <a:bodyPr wrap="square" rtlCol="0">
            <a:spAutoFit/>
          </a:bodyPr>
          <a:lstStyle/>
          <a:p>
            <a:r>
              <a:rPr lang="en-US" sz="1600" b="1" i="1" dirty="0">
                <a:latin typeface="Arial"/>
                <a:cs typeface="Arial"/>
              </a:rPr>
              <a:t>IMPACT</a:t>
            </a:r>
          </a:p>
          <a:p>
            <a:r>
              <a:rPr lang="en-US" sz="1400" dirty="0"/>
              <a:t>We found that the amplitude of annual cycle SSTs across the tropical Pacific decreases and ENSO amplitude increases because of an AMOC shutdown, irrespective of PMOC development. However, active deep overturning circulations in both the Atlantic and Pacific basins reduce ENSO amplitude and variance of monthly SSTs globally. These results suggest that if climate simulations projecting AMOC weakening are realized, compounding climate impacts could occur given the far-reaching ENSO teleconnections to extreme weather and climate events. </a:t>
            </a:r>
          </a:p>
        </p:txBody>
      </p:sp>
      <p:sp>
        <p:nvSpPr>
          <p:cNvPr id="9" name="Rectangle 8">
            <a:extLst>
              <a:ext uri="{FF2B5EF4-FFF2-40B4-BE49-F238E27FC236}">
                <a16:creationId xmlns:a16="http://schemas.microsoft.com/office/drawing/2014/main" id="{5ED6742F-C649-2B49-98F6-A53498F1E1D6}"/>
              </a:ext>
            </a:extLst>
          </p:cNvPr>
          <p:cNvSpPr/>
          <p:nvPr/>
        </p:nvSpPr>
        <p:spPr>
          <a:xfrm>
            <a:off x="7342042" y="5291281"/>
            <a:ext cx="4872600" cy="769441"/>
          </a:xfrm>
          <a:prstGeom prst="rect">
            <a:avLst/>
          </a:prstGeom>
        </p:spPr>
        <p:txBody>
          <a:bodyPr wrap="square">
            <a:spAutoFit/>
          </a:bodyPr>
          <a:lstStyle/>
          <a:p>
            <a:r>
              <a:rPr lang="en-US" sz="1100" dirty="0">
                <a:solidFill>
                  <a:srgbClr val="0070C0"/>
                </a:solidFill>
              </a:rPr>
              <a:t>SSTs and surface wind stress of the CESM1 control and anomalies computed as the difference between the sensitivity experiments and the CESM1 control. Light blue contours contain locations where sea ice was present at any point during the respective simulations.</a:t>
            </a:r>
          </a:p>
        </p:txBody>
      </p:sp>
      <p:pic>
        <p:nvPicPr>
          <p:cNvPr id="3" name="Picture 2">
            <a:extLst>
              <a:ext uri="{FF2B5EF4-FFF2-40B4-BE49-F238E27FC236}">
                <a16:creationId xmlns:a16="http://schemas.microsoft.com/office/drawing/2014/main" id="{84752921-815B-874A-B154-4007C4EE42FC}"/>
              </a:ext>
            </a:extLst>
          </p:cNvPr>
          <p:cNvPicPr>
            <a:picLocks noChangeAspect="1"/>
          </p:cNvPicPr>
          <p:nvPr/>
        </p:nvPicPr>
        <p:blipFill>
          <a:blip r:embed="rId3"/>
          <a:stretch>
            <a:fillRect/>
          </a:stretch>
        </p:blipFill>
        <p:spPr>
          <a:xfrm>
            <a:off x="7547585" y="981483"/>
            <a:ext cx="4461513" cy="4315234"/>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7149</TotalTime>
  <Words>340</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Maria Molina</cp:lastModifiedBy>
  <cp:revision>93</cp:revision>
  <dcterms:created xsi:type="dcterms:W3CDTF">2017-08-29T22:43:04Z</dcterms:created>
  <dcterms:modified xsi:type="dcterms:W3CDTF">2022-02-15T02:41:54Z</dcterms:modified>
</cp:coreProperties>
</file>