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5"/>
    <p:restoredTop sz="93686"/>
  </p:normalViewPr>
  <p:slideViewPr>
    <p:cSldViewPr snapToGrid="0" snapToObjects="1">
      <p:cViewPr varScale="1">
        <p:scale>
          <a:sx n="80" d="100"/>
          <a:sy n="80" d="100"/>
        </p:scale>
        <p:origin x="105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10/18/2023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10/18/2023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different colored bars&#10;&#10;Description automatically generated">
            <a:extLst>
              <a:ext uri="{FF2B5EF4-FFF2-40B4-BE49-F238E27FC236}">
                <a16:creationId xmlns:a16="http://schemas.microsoft.com/office/drawing/2014/main" id="{C8357BEA-0EE1-19F2-A91B-D8E5D89CEEC6}"/>
              </a:ext>
            </a:extLst>
          </p:cNvPr>
          <p:cNvPicPr>
            <a:picLocks noChangeAspect="1"/>
          </p:cNvPicPr>
          <p:nvPr/>
        </p:nvPicPr>
        <p:blipFill>
          <a:blip r:embed="rId3"/>
          <a:stretch>
            <a:fillRect/>
          </a:stretch>
        </p:blipFill>
        <p:spPr>
          <a:xfrm>
            <a:off x="6007100" y="912078"/>
            <a:ext cx="6184900" cy="3111500"/>
          </a:xfrm>
          <a:prstGeom prst="rect">
            <a:avLst/>
          </a:prstGeom>
        </p:spPr>
      </p:pic>
      <p:sp>
        <p:nvSpPr>
          <p:cNvPr id="4" name="TextBox 3">
            <a:extLst>
              <a:ext uri="{FF2B5EF4-FFF2-40B4-BE49-F238E27FC236}">
                <a16:creationId xmlns:a16="http://schemas.microsoft.com/office/drawing/2014/main" id="{DC124C9A-79A5-D640-AF88-A3ADA8F004D7}"/>
              </a:ext>
            </a:extLst>
          </p:cNvPr>
          <p:cNvSpPr txBox="1"/>
          <p:nvPr/>
        </p:nvSpPr>
        <p:spPr>
          <a:xfrm>
            <a:off x="803632" y="10390"/>
            <a:ext cx="10584736" cy="400110"/>
          </a:xfrm>
          <a:prstGeom prst="rect">
            <a:avLst/>
          </a:prstGeom>
          <a:noFill/>
        </p:spPr>
        <p:txBody>
          <a:bodyPr wrap="square" rtlCol="0">
            <a:spAutoFit/>
          </a:bodyPr>
          <a:lstStyle/>
          <a:p>
            <a:pPr algn="ctr"/>
            <a:r>
              <a:rPr lang="en-US" sz="2000" b="1" dirty="0">
                <a:solidFill>
                  <a:srgbClr val="333333"/>
                </a:solidFill>
                <a:ea typeface="Times New Roman" panose="02020603050405020304" pitchFamily="18" charset="0"/>
              </a:rPr>
              <a:t>A need for actionable climate projections across the Global South</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523220"/>
          </a:xfrm>
          <a:prstGeom prst="rect">
            <a:avLst/>
          </a:prstGeom>
          <a:noFill/>
          <a:ln>
            <a:solidFill>
              <a:schemeClr val="accent1"/>
            </a:solidFill>
          </a:ln>
        </p:spPr>
        <p:txBody>
          <a:bodyPr wrap="square" rtlCol="0">
            <a:spAutoFit/>
          </a:bodyPr>
          <a:lstStyle/>
          <a:p>
            <a:r>
              <a:rPr lang="en-US" sz="1400" dirty="0"/>
              <a:t>Mishra, S. K., Upadhyaya, P., </a:t>
            </a:r>
            <a:r>
              <a:rPr lang="en-US" sz="1400" b="1" dirty="0"/>
              <a:t>Fasullo</a:t>
            </a:r>
            <a:r>
              <a:rPr lang="en-US" sz="1400" dirty="0"/>
              <a:t>, J. T., </a:t>
            </a:r>
            <a:r>
              <a:rPr lang="en-US" sz="1400" dirty="0" err="1"/>
              <a:t>Keshri</a:t>
            </a:r>
            <a:r>
              <a:rPr lang="en-US" sz="1400" dirty="0"/>
              <a:t>, N. P., </a:t>
            </a:r>
            <a:r>
              <a:rPr lang="en-US" sz="1400" dirty="0" err="1"/>
              <a:t>Salunke</a:t>
            </a:r>
            <a:r>
              <a:rPr lang="en-US" sz="1400" dirty="0"/>
              <a:t>, P., Ghosh, A., ... &amp; Kang, I. S. (2023). A need for actionable climate projections across the Global South. </a:t>
            </a:r>
            <a:r>
              <a:rPr lang="en-US" sz="1400" i="1" dirty="0"/>
              <a:t>Nature Climate Change</a:t>
            </a:r>
            <a:r>
              <a:rPr lang="en-US" sz="1400" dirty="0"/>
              <a:t>, 13(9), 883-886, </a:t>
            </a:r>
            <a:r>
              <a:rPr lang="en-US" sz="1400" dirty="0" err="1"/>
              <a:t>doi</a:t>
            </a:r>
            <a:r>
              <a:rPr lang="en-US" sz="1400" dirty="0"/>
              <a:t>: 10.1038/s41558-023-01778-2.</a:t>
            </a:r>
            <a:endParaRPr lang="en-US" sz="14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052633"/>
            <a:ext cx="6184900" cy="1415772"/>
          </a:xfrm>
          <a:prstGeom prst="rect">
            <a:avLst/>
          </a:prstGeom>
          <a:noFill/>
        </p:spPr>
        <p:txBody>
          <a:bodyPr wrap="square" rtlCol="0">
            <a:spAutoFit/>
          </a:bodyPr>
          <a:lstStyle/>
          <a:p>
            <a:r>
              <a:rPr lang="en-US" sz="1600" b="1" i="1" dirty="0">
                <a:latin typeface="Arial"/>
                <a:cs typeface="Arial"/>
              </a:rPr>
              <a:t>OBJECTIVE</a:t>
            </a:r>
          </a:p>
          <a:p>
            <a:r>
              <a:rPr lang="en-US" sz="1400" dirty="0">
                <a:ea typeface="Times New Roman" panose="02020603050405020304" pitchFamily="18" charset="0"/>
              </a:rPr>
              <a:t>The goal of this work is to highlight the lack of agreement in climate projections for the Global South across successive IPCC reports, which is particularly strong for precipitation, and to suggest paths forward using emerging technologies and strengthening international collaborations.  </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40116" y="2462286"/>
            <a:ext cx="5922254" cy="1846659"/>
          </a:xfrm>
          <a:prstGeom prst="rect">
            <a:avLst/>
          </a:prstGeom>
          <a:noFill/>
        </p:spPr>
        <p:txBody>
          <a:bodyPr wrap="square" rtlCol="0">
            <a:spAutoFit/>
          </a:bodyPr>
          <a:lstStyle/>
          <a:p>
            <a:r>
              <a:rPr lang="en-US" sz="1600" b="1" i="1" dirty="0">
                <a:latin typeface="Arial"/>
                <a:cs typeface="Arial"/>
              </a:rPr>
              <a:t>APPROACH</a:t>
            </a:r>
          </a:p>
          <a:p>
            <a:r>
              <a:rPr lang="en-US" sz="1400" dirty="0">
                <a:ea typeface="Times New Roman" panose="02020603050405020304" pitchFamily="18" charset="0"/>
              </a:rPr>
              <a:t>This commentary uses multiple generations of CMIP output to demonstrate a lack of agreement across the reports, particularly in precipitation projections. Opportunities associated with ongoing technological developments, including machine learning and high-resolution modeling, and regional coordinated climate assessments are highlighted</a:t>
            </a:r>
            <a:r>
              <a:rPr lang="en-US" sz="1400" dirty="0">
                <a:effectLst/>
                <a:ea typeface="Times New Roman" panose="02020603050405020304" pitchFamily="18" charset="0"/>
              </a:rPr>
              <a:t>. </a:t>
            </a:r>
            <a:endParaRPr lang="en-US" sz="1400" dirty="0">
              <a:effectLst/>
              <a:ea typeface="Arial" panose="020B0604020202020204" pitchFamily="34" charset="0"/>
            </a:endParaRP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48686" y="4063215"/>
            <a:ext cx="6153082" cy="2050754"/>
          </a:xfrm>
          <a:prstGeom prst="rect">
            <a:avLst/>
          </a:prstGeom>
          <a:noFill/>
        </p:spPr>
        <p:txBody>
          <a:bodyPr wrap="square" rtlCol="0">
            <a:spAutoFit/>
          </a:bodyPr>
          <a:lstStyle/>
          <a:p>
            <a:r>
              <a:rPr lang="en-US" sz="1600" b="1" i="1" dirty="0">
                <a:latin typeface="Arial"/>
                <a:cs typeface="Arial"/>
              </a:rPr>
              <a:t>IMPACT</a:t>
            </a:r>
          </a:p>
          <a:p>
            <a:pPr marL="0" marR="0">
              <a:lnSpc>
                <a:spcPct val="115000"/>
              </a:lnSpc>
              <a:spcBef>
                <a:spcPts val="0"/>
              </a:spcBef>
              <a:spcAft>
                <a:spcPts val="0"/>
              </a:spcAft>
            </a:pPr>
            <a:r>
              <a:rPr lang="en-US" sz="1400" dirty="0">
                <a:solidFill>
                  <a:srgbClr val="000000"/>
                </a:solidFill>
                <a:effectLst/>
                <a:ea typeface="Calibri" panose="020F0502020204030204" pitchFamily="34" charset="0"/>
              </a:rPr>
              <a:t>This work draws attention to </a:t>
            </a:r>
            <a:r>
              <a:rPr lang="en-US" sz="1400">
                <a:solidFill>
                  <a:srgbClr val="000000"/>
                </a:solidFill>
                <a:effectLst/>
                <a:ea typeface="Calibri" panose="020F0502020204030204" pitchFamily="34" charset="0"/>
              </a:rPr>
              <a:t>the heightened </a:t>
            </a:r>
            <a:r>
              <a:rPr lang="en-US" sz="1400" dirty="0">
                <a:solidFill>
                  <a:srgbClr val="000000"/>
                </a:solidFill>
                <a:effectLst/>
                <a:ea typeface="Calibri" panose="020F0502020204030204" pitchFamily="34" charset="0"/>
              </a:rPr>
              <a:t>vulnerability of the Global South in the context of both model structural uncertainty and uncertain trajectories of future anthropogenic emissions. These vulnerabilities are compounded by the limited resources of countries in the Global South to conduct their own regional modeling and climate assessments. Various suggestions are made including coordinated assessment and modeling activities across countries.</a:t>
            </a:r>
          </a:p>
        </p:txBody>
      </p:sp>
      <p:sp>
        <p:nvSpPr>
          <p:cNvPr id="9" name="Rectangle 8">
            <a:extLst>
              <a:ext uri="{FF2B5EF4-FFF2-40B4-BE49-F238E27FC236}">
                <a16:creationId xmlns:a16="http://schemas.microsoft.com/office/drawing/2014/main" id="{5ED6742F-C649-2B49-98F6-A53498F1E1D6}"/>
              </a:ext>
            </a:extLst>
          </p:cNvPr>
          <p:cNvSpPr/>
          <p:nvPr/>
        </p:nvSpPr>
        <p:spPr>
          <a:xfrm>
            <a:off x="6044356" y="3995189"/>
            <a:ext cx="6153082" cy="1785104"/>
          </a:xfrm>
          <a:prstGeom prst="rect">
            <a:avLst/>
          </a:prstGeom>
        </p:spPr>
        <p:txBody>
          <a:bodyPr wrap="square">
            <a:spAutoFit/>
          </a:bodyPr>
          <a:lstStyle/>
          <a:p>
            <a:r>
              <a:rPr lang="en-US" sz="1100" b="1" dirty="0">
                <a:effectLst/>
                <a:latin typeface="Century Gothic" panose="020B0502020202020204" pitchFamily="34" charset="0"/>
                <a:ea typeface="Times New Roman" panose="02020603050405020304" pitchFamily="18" charset="0"/>
              </a:rPr>
              <a:t>Projected changes in precipitation and surface air temperature for South Asia</a:t>
            </a:r>
            <a:r>
              <a:rPr lang="en-US" sz="1100" dirty="0">
                <a:effectLst/>
                <a:latin typeface="Century Gothic" panose="020B0502020202020204" pitchFamily="34" charset="0"/>
                <a:ea typeface="Times New Roman" panose="02020603050405020304" pitchFamily="18" charset="0"/>
              </a:rPr>
              <a:t>. a, Projected precipitation changes from the six IPCC reports for different emission scenarios — First Assessment Report (FAR) for </a:t>
            </a:r>
            <a:r>
              <a:rPr lang="en-US" sz="1100" dirty="0" err="1">
                <a:effectLst/>
                <a:latin typeface="Century Gothic" panose="020B0502020202020204" pitchFamily="34" charset="0"/>
                <a:ea typeface="Times New Roman" panose="02020603050405020304" pitchFamily="18" charset="0"/>
              </a:rPr>
              <a:t>BaU</a:t>
            </a:r>
            <a:r>
              <a:rPr lang="en-US" sz="1100" dirty="0">
                <a:effectLst/>
                <a:latin typeface="Century Gothic" panose="020B0502020202020204" pitchFamily="34" charset="0"/>
                <a:ea typeface="Times New Roman" panose="02020603050405020304" pitchFamily="18" charset="0"/>
              </a:rPr>
              <a:t>, Second Assessment Report (SAR) for IS92a, TAR for SRES A2 and B2, Fourth Assessment Report (AR4) for A1B, Fifth Assessment Report25 (AR5) for RCP2.6 and RCP8.5, and AR6 for SSP1-2.6 and SSP3-7.0. Projections are shown for annual mean precipitation from all the reports except for FAR (summer), SAR (summer), and AR6 (winter – stippled and summer – hatched). b, Same as (a) but for surface air temperature with differences for FAR, SAR and AR6. Projections are shown for annual mean surface air temperature for all the reports except for SAR for which the projections are shown for the winter (first bar) and summer (second bar). </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13473</TotalTime>
  <Words>401</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119</cp:revision>
  <dcterms:created xsi:type="dcterms:W3CDTF">2017-08-29T22:43:04Z</dcterms:created>
  <dcterms:modified xsi:type="dcterms:W3CDTF">2023-10-18T18:14:50Z</dcterms:modified>
</cp:coreProperties>
</file>