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6858000" cx="12192000"/>
  <p:notesSz cx="7102475" cy="938847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jXHiO1Z+cYWnBfMGyt8C3kAPAJ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1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00" spcFirstLastPara="1" rIns="94200" wrap="square" tIns="471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3093" y="1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00" spcFirstLastPara="1" rIns="94200" wrap="square" tIns="471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0688" y="704850"/>
            <a:ext cx="6261100" cy="3521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10248" y="4459528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00" spcFirstLastPara="1" rIns="94200" wrap="square" tIns="471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917423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00" spcFirstLastPara="1" rIns="94200" wrap="square" tIns="471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3093" y="8917423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00" spcFirstLastPara="1" rIns="94200" wrap="square" tIns="47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/>
          <p:nvPr>
            <p:ph idx="12" type="sldNum"/>
          </p:nvPr>
        </p:nvSpPr>
        <p:spPr>
          <a:xfrm>
            <a:off x="4023093" y="8917423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00" spcFirstLastPara="1" rIns="94200" wrap="square" tIns="47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:notes"/>
          <p:cNvSpPr/>
          <p:nvPr>
            <p:ph idx="2" type="sldImg"/>
          </p:nvPr>
        </p:nvSpPr>
        <p:spPr>
          <a:xfrm>
            <a:off x="420688" y="704850"/>
            <a:ext cx="6261100" cy="3521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" name="Google Shape;26;p1:notes"/>
          <p:cNvSpPr txBox="1"/>
          <p:nvPr>
            <p:ph idx="1" type="body"/>
          </p:nvPr>
        </p:nvSpPr>
        <p:spPr>
          <a:xfrm>
            <a:off x="710248" y="4459528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00" spcFirstLastPara="1" rIns="94200" wrap="square" tIns="47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06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 highlight text here.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 type="tbl">
  <p:cSld name="TAB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06400" y="6248400"/>
            <a:ext cx="3556000" cy="6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1828800" y="32004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type="title"/>
          </p:nvPr>
        </p:nvSpPr>
        <p:spPr>
          <a:xfrm>
            <a:off x="609600" y="19812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3200">
                <a:solidFill>
                  <a:srgbClr val="146737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11218333" y="6351589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304800"/>
            <a:ext cx="5105400" cy="856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0" y="-219075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469901" y="866775"/>
            <a:ext cx="11214100" cy="5259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146737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146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218333" y="6351589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9901" y="6297596"/>
            <a:ext cx="2759807" cy="47311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"/>
          <p:cNvSpPr/>
          <p:nvPr/>
        </p:nvSpPr>
        <p:spPr>
          <a:xfrm>
            <a:off x="1676400" y="3352800"/>
            <a:ext cx="3429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775" lvl="0" marL="231775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"/>
          <p:cNvSpPr/>
          <p:nvPr/>
        </p:nvSpPr>
        <p:spPr>
          <a:xfrm>
            <a:off x="76200" y="791800"/>
            <a:ext cx="7083900" cy="21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775" lvl="0" marL="2317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Scientific Challenge </a:t>
            </a:r>
            <a:endParaRPr b="1" sz="1600">
              <a:solidFill>
                <a:srgbClr val="006600"/>
              </a:solidFill>
            </a:endParaRPr>
          </a:p>
          <a:p>
            <a:pPr indent="-25400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D1E"/>
              </a:buClr>
              <a:buSzPts val="1300"/>
              <a:buFont typeface="Arial"/>
              <a:buChar char="●"/>
            </a:pPr>
            <a:r>
              <a:rPr b="0" i="0" lang="en-US" sz="1300" u="none" cap="none" strike="noStrike">
                <a:solidFill>
                  <a:srgbClr val="1C1D1E"/>
                </a:solidFill>
                <a:latin typeface="Arial"/>
                <a:ea typeface="Arial"/>
                <a:cs typeface="Arial"/>
                <a:sym typeface="Arial"/>
              </a:rPr>
              <a:t>Our current understanding </a:t>
            </a:r>
            <a:r>
              <a:rPr lang="en-US" sz="1300">
                <a:solidFill>
                  <a:srgbClr val="1C1D1E"/>
                </a:solidFill>
              </a:rPr>
              <a:t>of the </a:t>
            </a:r>
            <a:r>
              <a:rPr b="0" i="0" lang="en-US" sz="1300" u="none" cap="none" strike="noStrike">
                <a:solidFill>
                  <a:srgbClr val="1C1D1E"/>
                </a:solidFill>
                <a:latin typeface="Arial"/>
                <a:ea typeface="Arial"/>
                <a:cs typeface="Arial"/>
                <a:sym typeface="Arial"/>
              </a:rPr>
              <a:t>future evolution </a:t>
            </a:r>
            <a:r>
              <a:rPr lang="en-US" sz="1300">
                <a:solidFill>
                  <a:srgbClr val="1C1D1E"/>
                </a:solidFill>
              </a:rPr>
              <a:t>of lake-effect snow (LES) storms </a:t>
            </a:r>
            <a:r>
              <a:rPr b="0" i="0" lang="en-US" sz="1300" u="none" cap="none" strike="noStrike">
                <a:solidFill>
                  <a:srgbClr val="1C1D1E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en-US" sz="1300">
                <a:solidFill>
                  <a:srgbClr val="1C1D1E"/>
                </a:solidFill>
              </a:rPr>
              <a:t> </a:t>
            </a:r>
            <a:r>
              <a:rPr b="0" i="0" lang="en-US" sz="1300" u="none" cap="none" strike="noStrike">
                <a:solidFill>
                  <a:srgbClr val="1C1D1E"/>
                </a:solidFill>
                <a:latin typeface="Arial"/>
                <a:ea typeface="Arial"/>
                <a:cs typeface="Arial"/>
                <a:sym typeface="Arial"/>
              </a:rPr>
              <a:t>limited due to rudimentary representations of the Great Lakes and their lake-</a:t>
            </a:r>
            <a:r>
              <a:rPr lang="en-US" sz="1300">
                <a:solidFill>
                  <a:srgbClr val="1C1D1E"/>
                </a:solidFill>
              </a:rPr>
              <a:t>atmosphere</a:t>
            </a:r>
            <a:r>
              <a:rPr b="0" i="0" lang="en-US" sz="1300" u="none" cap="none" strike="noStrike">
                <a:solidFill>
                  <a:srgbClr val="1C1D1E"/>
                </a:solidFill>
                <a:latin typeface="Arial"/>
                <a:ea typeface="Arial"/>
                <a:cs typeface="Arial"/>
                <a:sym typeface="Arial"/>
              </a:rPr>
              <a:t> interaction in climate modeling systems.</a:t>
            </a:r>
            <a:endParaRPr b="0" i="0" sz="1300" u="none" cap="none" strike="noStrike">
              <a:solidFill>
                <a:srgbClr val="1C1D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D1E"/>
              </a:buClr>
              <a:buSzPts val="1300"/>
              <a:buChar char="●"/>
            </a:pPr>
            <a:r>
              <a:rPr lang="en-US" sz="1300">
                <a:solidFill>
                  <a:srgbClr val="1C1D1E"/>
                </a:solidFill>
              </a:rPr>
              <a:t>We also lack an event-oriented future storyline of an LES storm in order to better characterize this winter extreme and </a:t>
            </a:r>
            <a:r>
              <a:rPr lang="en-US" sz="1300">
                <a:solidFill>
                  <a:srgbClr val="1C1D1E"/>
                </a:solidFill>
              </a:rPr>
              <a:t>improve</a:t>
            </a:r>
            <a:r>
              <a:rPr lang="en-US" sz="1300">
                <a:solidFill>
                  <a:srgbClr val="1C1D1E"/>
                </a:solidFill>
              </a:rPr>
              <a:t> risk-awareness</a:t>
            </a:r>
            <a:r>
              <a:rPr lang="en-US" sz="1300">
                <a:solidFill>
                  <a:srgbClr val="1C1D1E"/>
                </a:solidFill>
              </a:rPr>
              <a:t>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139165" y="234881"/>
            <a:ext cx="117008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6600"/>
                </a:solidFill>
              </a:rPr>
              <a:t>How Could Future Climate Reshape a Devastating Lake-Effect Snow Storm?</a:t>
            </a:r>
            <a:endParaRPr/>
          </a:p>
        </p:txBody>
      </p:sp>
      <p:sp>
        <p:nvSpPr>
          <p:cNvPr id="31" name="Google Shape;31;p1"/>
          <p:cNvSpPr txBox="1"/>
          <p:nvPr/>
        </p:nvSpPr>
        <p:spPr>
          <a:xfrm>
            <a:off x="7270325" y="4082325"/>
            <a:ext cx="48288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Changes in the </a:t>
            </a:r>
            <a:r>
              <a:rPr lang="en-US" sz="1200">
                <a:solidFill>
                  <a:schemeClr val="dk1"/>
                </a:solidFill>
              </a:rPr>
              <a:t>November 2022 Buffalo LES storm precipitation</a:t>
            </a:r>
            <a:r>
              <a:rPr lang="en-US" sz="1200">
                <a:solidFill>
                  <a:schemeClr val="dk1"/>
                </a:solidFill>
              </a:rPr>
              <a:t> when the climate (i.e., both the atmosphere and lake) are warmed to future mid-century and end-century levels. </a:t>
            </a:r>
            <a:endParaRPr sz="1200"/>
          </a:p>
        </p:txBody>
      </p:sp>
      <p:sp>
        <p:nvSpPr>
          <p:cNvPr id="32" name="Google Shape;32;p1"/>
          <p:cNvSpPr/>
          <p:nvPr/>
        </p:nvSpPr>
        <p:spPr>
          <a:xfrm>
            <a:off x="33750" y="3997398"/>
            <a:ext cx="7168800" cy="19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000"/>
              <a:buFont typeface="Arial"/>
              <a:buNone/>
            </a:pPr>
            <a:r>
              <a:rPr b="1" i="0" lang="en-US" sz="1600" u="none" cap="none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Significance and Impact</a:t>
            </a:r>
            <a:endParaRPr sz="16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D1E"/>
              </a:buClr>
              <a:buSzPts val="1300"/>
              <a:buChar char="●"/>
            </a:pPr>
            <a:r>
              <a:rPr lang="en-US" sz="1300">
                <a:solidFill>
                  <a:srgbClr val="1C1D1E"/>
                </a:solidFill>
              </a:rPr>
              <a:t>This study provides a plausible future storyline for the Buffalo LES storm, focusing on understanding the intricate lake-atmosphere interaction that will shape the future dynamics of LES storms. </a:t>
            </a:r>
            <a:endParaRPr sz="1300">
              <a:solidFill>
                <a:srgbClr val="1C1D1E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D1E"/>
              </a:buClr>
              <a:buSzPts val="1300"/>
              <a:buChar char="●"/>
            </a:pPr>
            <a:r>
              <a:rPr lang="en-US" sz="1300">
                <a:solidFill>
                  <a:srgbClr val="1C1D1E"/>
                </a:solidFill>
              </a:rPr>
              <a:t>Failure to capture lake-atmosphere interactions </a:t>
            </a:r>
            <a:r>
              <a:rPr lang="en-US" sz="1300">
                <a:solidFill>
                  <a:srgbClr val="1C1D1E"/>
                </a:solidFill>
              </a:rPr>
              <a:t>result in significant misrepresentation of future LES storms</a:t>
            </a:r>
            <a:r>
              <a:rPr lang="en-US" sz="1300">
                <a:solidFill>
                  <a:srgbClr val="1C1D1E"/>
                </a:solidFill>
              </a:rPr>
              <a:t>, </a:t>
            </a:r>
            <a:r>
              <a:rPr lang="en-US" sz="1300">
                <a:solidFill>
                  <a:srgbClr val="1C1D1E"/>
                </a:solidFill>
              </a:rPr>
              <a:t>demonstrated</a:t>
            </a:r>
            <a:r>
              <a:rPr lang="en-US" sz="1300">
                <a:solidFill>
                  <a:srgbClr val="1C1D1E"/>
                </a:solidFill>
              </a:rPr>
              <a:t> in our study by counterfactual storylines that hold either present day lake or atmosphere conditions constant. </a:t>
            </a:r>
            <a:endParaRPr sz="1300">
              <a:solidFill>
                <a:srgbClr val="1C1D1E"/>
              </a:solidFill>
            </a:endParaRPr>
          </a:p>
        </p:txBody>
      </p:sp>
      <p:sp>
        <p:nvSpPr>
          <p:cNvPr id="33" name="Google Shape;33;p1"/>
          <p:cNvSpPr/>
          <p:nvPr/>
        </p:nvSpPr>
        <p:spPr>
          <a:xfrm>
            <a:off x="76200" y="2409400"/>
            <a:ext cx="69924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775" lvl="0" marL="2317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Approach and Findings</a:t>
            </a:r>
            <a:endParaRPr sz="1600"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D1E"/>
              </a:buClr>
              <a:buSzPts val="1300"/>
              <a:buChar char="●"/>
            </a:pPr>
            <a:r>
              <a:rPr lang="en-US" sz="1300">
                <a:solidFill>
                  <a:srgbClr val="1C1D1E"/>
                </a:solidFill>
              </a:rPr>
              <a:t>Researchers used a fully three-</a:t>
            </a:r>
            <a:r>
              <a:rPr lang="en-US" sz="1300">
                <a:solidFill>
                  <a:srgbClr val="1C1D1E"/>
                </a:solidFill>
              </a:rPr>
              <a:t>dimensional</a:t>
            </a:r>
            <a:r>
              <a:rPr lang="en-US" sz="1300">
                <a:solidFill>
                  <a:srgbClr val="1C1D1E"/>
                </a:solidFill>
              </a:rPr>
              <a:t> lake-land-atmosphere modeling system, along with the Pseudo-Global Warming technique, to investigate how a storm similar to the</a:t>
            </a:r>
            <a:r>
              <a:rPr lang="en-US" sz="1300">
                <a:solidFill>
                  <a:srgbClr val="1C1D1E"/>
                </a:solidFill>
              </a:rPr>
              <a:t> November 2022 Buffalo LES storm would manifest in a future climate. </a:t>
            </a:r>
            <a:endParaRPr sz="1300">
              <a:solidFill>
                <a:srgbClr val="1C1D1E"/>
              </a:solidFill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D1E"/>
              </a:buClr>
              <a:buSzPts val="1300"/>
              <a:buChar char="●"/>
            </a:pPr>
            <a:r>
              <a:rPr lang="en-US" sz="1300">
                <a:solidFill>
                  <a:srgbClr val="1C1D1E"/>
                </a:solidFill>
              </a:rPr>
              <a:t>Results revealed that in a warmer future, the storm precipitation increases by up to 14%, with an increase in rain as a fraction of the total precipitation. </a:t>
            </a:r>
            <a:endParaRPr sz="1300">
              <a:solidFill>
                <a:srgbClr val="1C1D1E"/>
              </a:solidFill>
            </a:endParaRPr>
          </a:p>
        </p:txBody>
      </p:sp>
      <p:sp>
        <p:nvSpPr>
          <p:cNvPr id="34" name="Google Shape;34;p1"/>
          <p:cNvSpPr txBox="1"/>
          <p:nvPr/>
        </p:nvSpPr>
        <p:spPr>
          <a:xfrm>
            <a:off x="16800" y="5933600"/>
            <a:ext cx="12158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None/>
            </a:pPr>
            <a:r>
              <a:rPr lang="en-US" sz="1000">
                <a:solidFill>
                  <a:srgbClr val="222222"/>
                </a:solidFill>
              </a:rPr>
              <a:t>Kayastha, M. B. et al. “How Could Future Climate Conditions Reshape a Devastating Lake-Effect Snow Storm?” </a:t>
            </a:r>
            <a:r>
              <a:rPr i="1" lang="en-US" sz="1000">
                <a:solidFill>
                  <a:srgbClr val="222222"/>
                </a:solidFill>
              </a:rPr>
              <a:t>Earth's Futur</a:t>
            </a:r>
            <a:r>
              <a:rPr lang="en-US" sz="1000">
                <a:solidFill>
                  <a:srgbClr val="222222"/>
                </a:solidFill>
              </a:rPr>
              <a:t>e 12, e2024EF004622, doi: https://doi.org/10.1029/2024EF004622 (2024).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"/>
          <p:cNvSpPr/>
          <p:nvPr/>
        </p:nvSpPr>
        <p:spPr>
          <a:xfrm>
            <a:off x="5047825" y="6465071"/>
            <a:ext cx="6564313" cy="223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06433"/>
                </a:solidFill>
                <a:latin typeface="Arial"/>
                <a:ea typeface="Arial"/>
                <a:cs typeface="Arial"/>
                <a:sym typeface="Arial"/>
              </a:rPr>
              <a:t>Department of Energy  •  Office of Science  •  Biological and Environmental Research</a:t>
            </a:r>
            <a:endParaRPr/>
          </a:p>
        </p:txBody>
      </p:sp>
      <p:pic>
        <p:nvPicPr>
          <p:cNvPr id="36" name="Google Shape;3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4900" y="1474149"/>
            <a:ext cx="4879650" cy="246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2019-02-27T15:57:00Z</dcterms:created>
  <dc:creator>West, Tristram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0x01010007EE2EA1CCEDFE42ABC93D9292C873B0</vt:lpwstr>
  </property>
  <property fmtid="{D5CDD505-2E9C-101B-9397-08002B2CF9AE}" pid="3" name="MediaServiceImageTags">
    <vt:lpwstr/>
  </property>
</Properties>
</file>