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574" autoAdjust="0"/>
    <p:restoredTop sz="94660"/>
  </p:normalViewPr>
  <p:slideViewPr>
    <p:cSldViewPr snapToGrid="0">
      <p:cViewPr varScale="1">
        <p:scale>
          <a:sx n="121" d="100"/>
          <a:sy n="121" d="100"/>
        </p:scale>
        <p:origin x="2544" y="168"/>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9/12/24</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9/12/24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9/12/24</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59DDB682-2B59-AF8F-DB41-9CAE9762F469}"/>
              </a:ext>
            </a:extLst>
          </p:cNvPr>
          <p:cNvPicPr>
            <a:picLocks noChangeAspect="1"/>
          </p:cNvPicPr>
          <p:nvPr/>
        </p:nvPicPr>
        <p:blipFill>
          <a:blip r:embed="rId2" cstate="print">
            <a:extLst>
              <a:ext uri="{28A0092B-C50C-407E-A947-70E740481C1C}">
                <a14:useLocalDpi xmlns:a14="http://schemas.microsoft.com/office/drawing/2010/main" val="0"/>
              </a:ext>
            </a:extLst>
          </a:blip>
          <a:srcRect l="1532" r="2125"/>
          <a:stretch/>
        </p:blipFill>
        <p:spPr>
          <a:xfrm>
            <a:off x="4126752" y="1017236"/>
            <a:ext cx="4856294" cy="3463290"/>
          </a:xfrm>
          <a:prstGeom prst="rect">
            <a:avLst/>
          </a:prstGeom>
        </p:spPr>
      </p:pic>
      <p:sp>
        <p:nvSpPr>
          <p:cNvPr id="120" name="Shape 120"/>
          <p:cNvSpPr/>
          <p:nvPr/>
        </p:nvSpPr>
        <p:spPr>
          <a:xfrm>
            <a:off x="257566" y="4701765"/>
            <a:ext cx="4453582" cy="1403269"/>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250" dirty="0">
                <a:latin typeface="Calibri" panose="020F0502020204030204" pitchFamily="34" charset="0"/>
              </a:rPr>
              <a:t>While average incidence rates of medical encounters differed by dataset, rate ratios for ED encounters were similar across datasets for all causes. Rate ratios for inpatient encounters were also similar. Results suggest that medical claims data can serve as a valid resource for estimating the health impacts of extreme heat.</a:t>
            </a:r>
            <a:endParaRPr sz="1250" dirty="0"/>
          </a:p>
        </p:txBody>
      </p:sp>
      <p:sp>
        <p:nvSpPr>
          <p:cNvPr id="121" name="Shape 121"/>
          <p:cNvSpPr/>
          <p:nvPr/>
        </p:nvSpPr>
        <p:spPr>
          <a:xfrm>
            <a:off x="257568" y="131672"/>
            <a:ext cx="8558441" cy="718466"/>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100" dirty="0">
                <a:latin typeface="Calibri" panose="020F0502020204030204" pitchFamily="34" charset="0"/>
                <a:cs typeface="Calibri" panose="020F0502020204030204" pitchFamily="34" charset="0"/>
              </a:rPr>
              <a:t>Generalizability of heat-related health risk associations observed in a large healthcare claims database of patients with commercial health insurance </a:t>
            </a:r>
          </a:p>
        </p:txBody>
      </p:sp>
      <p:sp>
        <p:nvSpPr>
          <p:cNvPr id="122" name="Shape 122"/>
          <p:cNvSpPr/>
          <p:nvPr/>
        </p:nvSpPr>
        <p:spPr>
          <a:xfrm>
            <a:off x="247630" y="1237838"/>
            <a:ext cx="4143982" cy="699615"/>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pPr algn="l"/>
            <a:r>
              <a:rPr lang="en-US" sz="1300" dirty="0">
                <a:latin typeface="Calibri" panose="020F0502020204030204" pitchFamily="34" charset="0"/>
                <a:ea typeface="Times New Roman" panose="02020603050405020304" pitchFamily="18" charset="0"/>
                <a:cs typeface="Calibri" panose="020F0502020204030204" pitchFamily="34" charset="0"/>
              </a:rPr>
              <a:t>Extreme heat is associated with higher risk of illness and death. Databases of medical claims from US patients with commercial or Medicare Advantage health insurance, have been used to quantify the health impacts of heat. We investigate if results for the insured sub-population generalize to the broader (insured + uninsured) population. </a:t>
            </a:r>
          </a:p>
          <a:p>
            <a:pPr algn="l"/>
            <a:endParaRPr lang="en-US" sz="1300" dirty="0">
              <a:latin typeface="Calibri" panose="020F0502020204030204" pitchFamily="34" charset="0"/>
              <a:ea typeface="Times New Roman" panose="02020603050405020304" pitchFamily="18" charset="0"/>
              <a:cs typeface="Calibri" panose="020F0502020204030204" pitchFamily="34" charset="0"/>
            </a:endParaRPr>
          </a:p>
        </p:txBody>
      </p:sp>
      <p:sp>
        <p:nvSpPr>
          <p:cNvPr id="123" name="Shape 123"/>
          <p:cNvSpPr/>
          <p:nvPr/>
        </p:nvSpPr>
        <p:spPr>
          <a:xfrm>
            <a:off x="247630" y="2175471"/>
            <a:ext cx="3980802" cy="2642070"/>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lvl="0"/>
            <a:r>
              <a:rPr lang="en-US" sz="1300" dirty="0">
                <a:latin typeface="Calibri" panose="020F0502020204030204" pitchFamily="34" charset="0"/>
                <a:ea typeface="Times New Roman" panose="02020603050405020304" pitchFamily="18" charset="0"/>
                <a:cs typeface="Calibri" panose="020F0502020204030204" pitchFamily="34" charset="0"/>
              </a:rPr>
              <a:t>Using data on California hospital visits 2012 - 2019 from Optum Labs Data Warehouse and California Department of Health Care Access and Information we examined emergency department (ED) and in-patient encounters for all-causes, heat-related outcomes, renal disease, mental/behavioral disorders, cardiovascular disease, and respiratory disease. We defined extreme heat exposure as any day in a group of 2 or more days with maximum temperatures exceeding the county-specific 97.5th percentile and used a space-time-stratified case–crossover design to assess the impacts of heat on health.</a:t>
            </a:r>
          </a:p>
        </p:txBody>
      </p:sp>
      <p:sp>
        <p:nvSpPr>
          <p:cNvPr id="124" name="Shape 124"/>
          <p:cNvSpPr/>
          <p:nvPr/>
        </p:nvSpPr>
        <p:spPr>
          <a:xfrm>
            <a:off x="4711148" y="5883200"/>
            <a:ext cx="4271898" cy="784830"/>
          </a:xfrm>
          <a:prstGeom prst="rect">
            <a:avLst/>
          </a:prstGeom>
          <a:ln w="12700">
            <a:solidFill>
              <a:schemeClr val="accent1"/>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err="1">
                <a:latin typeface="Arial" panose="020B0604020202020204" pitchFamily="34" charset="0"/>
                <a:ea typeface="MS Mincho" panose="02020609040205080304" pitchFamily="49" charset="-128"/>
              </a:rPr>
              <a:t>Milando</a:t>
            </a:r>
            <a:r>
              <a:rPr lang="en-US" sz="900" dirty="0">
                <a:latin typeface="Arial" panose="020B0604020202020204" pitchFamily="34" charset="0"/>
                <a:ea typeface="MS Mincho" panose="02020609040205080304" pitchFamily="49" charset="-128"/>
              </a:rPr>
              <a:t>, Chad W.; Sun, </a:t>
            </a:r>
            <a:r>
              <a:rPr lang="en-US" sz="900" dirty="0" err="1">
                <a:latin typeface="Arial" panose="020B0604020202020204" pitchFamily="34" charset="0"/>
                <a:ea typeface="MS Mincho" panose="02020609040205080304" pitchFamily="49" charset="-128"/>
              </a:rPr>
              <a:t>Yuantong</a:t>
            </a:r>
            <a:r>
              <a:rPr lang="en-US" sz="900" dirty="0">
                <a:latin typeface="Arial" panose="020B0604020202020204" pitchFamily="34" charset="0"/>
                <a:ea typeface="MS Mincho" panose="02020609040205080304" pitchFamily="49" charset="-128"/>
              </a:rPr>
              <a:t>; </a:t>
            </a:r>
            <a:r>
              <a:rPr lang="en-US" sz="900" dirty="0" err="1">
                <a:latin typeface="Arial" panose="020B0604020202020204" pitchFamily="34" charset="0"/>
                <a:ea typeface="MS Mincho" panose="02020609040205080304" pitchFamily="49" charset="-128"/>
              </a:rPr>
              <a:t>Romitti</a:t>
            </a:r>
            <a:r>
              <a:rPr lang="en-US" sz="900" dirty="0">
                <a:latin typeface="Arial" panose="020B0604020202020204" pitchFamily="34" charset="0"/>
                <a:ea typeface="MS Mincho" panose="02020609040205080304" pitchFamily="49" charset="-128"/>
              </a:rPr>
              <a:t>, Yasmin; Nori-Sarma, Amruta; </a:t>
            </a:r>
            <a:r>
              <a:rPr lang="en-US" sz="900" dirty="0" err="1">
                <a:latin typeface="Arial" panose="020B0604020202020204" pitchFamily="34" charset="0"/>
                <a:ea typeface="MS Mincho" panose="02020609040205080304" pitchFamily="49" charset="-128"/>
              </a:rPr>
              <a:t>Gause</a:t>
            </a:r>
            <a:r>
              <a:rPr lang="en-US" sz="900" dirty="0">
                <a:latin typeface="Arial" panose="020B0604020202020204" pitchFamily="34" charset="0"/>
                <a:ea typeface="MS Mincho" panose="02020609040205080304" pitchFamily="49" charset="-128"/>
              </a:rPr>
              <a:t>, Emma L.; Spangler, Keith R.; Sue Wing, Ian; </a:t>
            </a:r>
            <a:r>
              <a:rPr lang="en-US" sz="900" dirty="0" err="1">
                <a:latin typeface="Arial" panose="020B0604020202020204" pitchFamily="34" charset="0"/>
                <a:ea typeface="MS Mincho" panose="02020609040205080304" pitchFamily="49" charset="-128"/>
              </a:rPr>
              <a:t>Wellenius</a:t>
            </a:r>
            <a:r>
              <a:rPr lang="en-US" sz="900" dirty="0">
                <a:latin typeface="Arial" panose="020B0604020202020204" pitchFamily="34" charset="0"/>
                <a:ea typeface="MS Mincho" panose="02020609040205080304" pitchFamily="49" charset="-128"/>
              </a:rPr>
              <a:t>, Gregory A. Generalizability of heat-related health risk associations observed in a large healthcare claims database of patients with commercial health insurance. Epidemiology ():10.1097/EDE.0000000000001781.</a:t>
            </a:r>
            <a:endParaRPr lang="en-US" sz="844" dirty="0">
              <a:latin typeface="Arial" panose="020B0604020202020204" pitchFamily="34" charset="0"/>
              <a:ea typeface="MS Mincho" panose="02020609040205080304" pitchFamily="49" charset="-128"/>
            </a:endParaRPr>
          </a:p>
        </p:txBody>
      </p:sp>
      <p:sp>
        <p:nvSpPr>
          <p:cNvPr id="8" name="Shape 119">
            <a:extLst>
              <a:ext uri="{FF2B5EF4-FFF2-40B4-BE49-F238E27FC236}">
                <a16:creationId xmlns:a16="http://schemas.microsoft.com/office/drawing/2014/main" id="{D05CE714-975C-5F45-B8FB-334BF21660D6}"/>
              </a:ext>
            </a:extLst>
          </p:cNvPr>
          <p:cNvSpPr/>
          <p:nvPr/>
        </p:nvSpPr>
        <p:spPr>
          <a:xfrm>
            <a:off x="4711148" y="4664890"/>
            <a:ext cx="4271898" cy="1072409"/>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spcBef>
                <a:spcPts val="844"/>
              </a:spcBef>
              <a:defRPr sz="1700">
                <a:latin typeface="Helvetica"/>
                <a:ea typeface="Helvetica"/>
                <a:cs typeface="Helvetica"/>
                <a:sym typeface="Helvetica"/>
              </a:defRPr>
            </a:pPr>
            <a:r>
              <a:rPr lang="en-US" sz="1300" b="1" dirty="0">
                <a:solidFill>
                  <a:srgbClr val="0070C0"/>
                </a:solidFill>
                <a:latin typeface="Calibri" panose="020F0502020204030204" pitchFamily="34" charset="0"/>
                <a:cs typeface="Calibri" panose="020F0502020204030204" pitchFamily="34" charset="0"/>
              </a:rPr>
              <a:t>Incidence rate ratios (IRR) and 95% confidence intervals by outcome for A) emergency department encounters and B) Inpatient encounters on the any day of the heatwave compared to a non-heatwave day in the same county, year, month, and day of week. </a:t>
            </a:r>
          </a:p>
        </p:txBody>
      </p:sp>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7683</TotalTime>
  <Words>343</Words>
  <Application>Microsoft Macintosh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Book</vt:lpstr>
      <vt:lpstr>Franklin Gothic Medium</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Iavorivska, Lidiia</cp:lastModifiedBy>
  <cp:revision>41</cp:revision>
  <dcterms:created xsi:type="dcterms:W3CDTF">2019-03-01T18:13:06Z</dcterms:created>
  <dcterms:modified xsi:type="dcterms:W3CDTF">2024-09-12T16:42:44Z</dcterms:modified>
</cp:coreProperties>
</file>