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handoutMasterIdLst>
    <p:handoutMasterId r:id="rId4"/>
  </p:handoutMasterIdLst>
  <p:sldIdLst>
    <p:sldId id="258"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574" autoAdjust="0"/>
    <p:restoredTop sz="94660"/>
  </p:normalViewPr>
  <p:slideViewPr>
    <p:cSldViewPr snapToGrid="0">
      <p:cViewPr varScale="1">
        <p:scale>
          <a:sx n="121" d="100"/>
          <a:sy n="121" d="100"/>
        </p:scale>
        <p:origin x="2544" y="168"/>
      </p:cViewPr>
      <p:guideLst/>
    </p:cSldViewPr>
  </p:slideViewPr>
  <p:notesTextViewPr>
    <p:cViewPr>
      <p:scale>
        <a:sx n="1" d="1"/>
        <a:sy n="1" d="1"/>
      </p:scale>
      <p:origin x="0" y="0"/>
    </p:cViewPr>
  </p:notesTextViewPr>
  <p:notesViewPr>
    <p:cSldViewPr snapToGrid="0">
      <p:cViewPr varScale="1">
        <p:scale>
          <a:sx n="103" d="100"/>
          <a:sy n="103" d="100"/>
        </p:scale>
        <p:origin x="3968"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1F407F-4720-3447-B3AC-48AC9F06B2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AC64E45-22C5-9D40-B384-2C2641140C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E343725-08A4-3A4F-8255-00E515518CFE}" type="datetimeFigureOut">
              <a:rPr lang="en-US" smtClean="0"/>
              <a:t>9/12/24</a:t>
            </a:fld>
            <a:endParaRPr lang="en-US"/>
          </a:p>
        </p:txBody>
      </p:sp>
      <p:sp>
        <p:nvSpPr>
          <p:cNvPr id="4" name="Footer Placeholder 3">
            <a:extLst>
              <a:ext uri="{FF2B5EF4-FFF2-40B4-BE49-F238E27FC236}">
                <a16:creationId xmlns:a16="http://schemas.microsoft.com/office/drawing/2014/main" id="{B0980D98-158C-694F-AB9E-A3962129EE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2B7E1A1D-D976-6E48-89CE-AC4E3DE2CBF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315F20-EC74-8D4A-8A82-153985E0F83C}" type="slidenum">
              <a:rPr lang="en-US" smtClean="0"/>
              <a:t>‹#›</a:t>
            </a:fld>
            <a:endParaRPr lang="en-US"/>
          </a:p>
        </p:txBody>
      </p:sp>
    </p:spTree>
    <p:extLst>
      <p:ext uri="{BB962C8B-B14F-4D97-AF65-F5344CB8AC3E}">
        <p14:creationId xmlns:p14="http://schemas.microsoft.com/office/powerpoint/2010/main" val="25631352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950CEA-DB02-1E44-B6FE-2734D2961219}" type="datetimeFigureOut">
              <a:rPr lang="en-US" smtClean="0"/>
              <a:t>9/12/24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09D698-46D6-5C4D-A939-89D29C810EFB}" type="slidenum">
              <a:rPr lang="en-US" smtClean="0"/>
              <a:t>‹#›</a:t>
            </a:fld>
            <a:endParaRPr lang="en-US"/>
          </a:p>
        </p:txBody>
      </p:sp>
    </p:spTree>
    <p:extLst>
      <p:ext uri="{BB962C8B-B14F-4D97-AF65-F5344CB8AC3E}">
        <p14:creationId xmlns:p14="http://schemas.microsoft.com/office/powerpoint/2010/main" val="2974607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hasCustomPrompt="1"/>
          </p:nvPr>
        </p:nvSpPr>
        <p:spPr>
          <a:xfrm>
            <a:off x="369455" y="1865600"/>
            <a:ext cx="8405090" cy="1006909"/>
          </a:xfrm>
        </p:spPr>
        <p:txBody>
          <a:bodyPr>
            <a:normAutofit/>
          </a:bodyPr>
          <a:lstStyle>
            <a:lvl1pPr marL="0" indent="0" algn="ctr">
              <a:buNone/>
              <a:defRPr sz="2800" b="0" i="0">
                <a:latin typeface="Franklin Gothic Book" panose="020B0503020102020204" pitchFamily="34" charset="0"/>
              </a:defRPr>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en-US" dirty="0"/>
              <a:t>Subtitle</a:t>
            </a:r>
          </a:p>
        </p:txBody>
      </p:sp>
      <p:sp>
        <p:nvSpPr>
          <p:cNvPr id="8" name="Slide Number Placeholder 7">
            <a:extLst>
              <a:ext uri="{FF2B5EF4-FFF2-40B4-BE49-F238E27FC236}">
                <a16:creationId xmlns:a16="http://schemas.microsoft.com/office/drawing/2014/main" id="{A26EE851-960B-9C4F-B3CA-98628BDCAA63}"/>
              </a:ext>
            </a:extLst>
          </p:cNvPr>
          <p:cNvSpPr>
            <a:spLocks noGrp="1"/>
          </p:cNvSpPr>
          <p:nvPr>
            <p:ph type="sldNum" sz="quarter" idx="11"/>
          </p:nvPr>
        </p:nvSpPr>
        <p:spPr>
          <a:xfrm>
            <a:off x="7361382" y="6356350"/>
            <a:ext cx="1606550" cy="365125"/>
          </a:xfrm>
          <a:prstGeom prst="rect">
            <a:avLst/>
          </a:prstGeom>
        </p:spPr>
        <p:txBody>
          <a:bodyPr/>
          <a:lstStyle/>
          <a:p>
            <a:fld id="{527656E7-C9F3-4A8C-A8B7-FE3985EF478C}" type="slidenum">
              <a:rPr lang="en-US" smtClean="0"/>
              <a:t>‹#›</a:t>
            </a:fld>
            <a:endParaRPr lang="en-US"/>
          </a:p>
        </p:txBody>
      </p:sp>
      <p:sp>
        <p:nvSpPr>
          <p:cNvPr id="9" name="Title 8">
            <a:extLst>
              <a:ext uri="{FF2B5EF4-FFF2-40B4-BE49-F238E27FC236}">
                <a16:creationId xmlns:a16="http://schemas.microsoft.com/office/drawing/2014/main" id="{00D336A7-0749-BA42-B823-8C6AEF2E0260}"/>
              </a:ext>
            </a:extLst>
          </p:cNvPr>
          <p:cNvSpPr>
            <a:spLocks noGrp="1"/>
          </p:cNvSpPr>
          <p:nvPr>
            <p:ph type="title"/>
          </p:nvPr>
        </p:nvSpPr>
        <p:spPr/>
        <p:txBody>
          <a:bodyPr>
            <a:normAutofit/>
          </a:bodyPr>
          <a:lstStyle>
            <a:lvl1pPr algn="ctr">
              <a:defRPr sz="3600" b="0" i="0">
                <a:latin typeface="+mj-lt"/>
              </a:defRPr>
            </a:lvl1pPr>
          </a:lstStyle>
          <a:p>
            <a:r>
              <a:rPr lang="en-US" dirty="0"/>
              <a:t>Click to edit Master title style</a:t>
            </a:r>
          </a:p>
        </p:txBody>
      </p:sp>
      <p:sp>
        <p:nvSpPr>
          <p:cNvPr id="13" name="Text Placeholder 12">
            <a:extLst>
              <a:ext uri="{FF2B5EF4-FFF2-40B4-BE49-F238E27FC236}">
                <a16:creationId xmlns:a16="http://schemas.microsoft.com/office/drawing/2014/main" id="{CC6439DC-5A31-EA45-ABF9-1EE90B0E4F70}"/>
              </a:ext>
            </a:extLst>
          </p:cNvPr>
          <p:cNvSpPr>
            <a:spLocks noGrp="1"/>
          </p:cNvSpPr>
          <p:nvPr>
            <p:ph type="body" sz="quarter" idx="12" hasCustomPrompt="1"/>
          </p:nvPr>
        </p:nvSpPr>
        <p:spPr>
          <a:xfrm>
            <a:off x="1524000" y="3453246"/>
            <a:ext cx="6096000" cy="1965325"/>
          </a:xfrm>
        </p:spPr>
        <p:txBody>
          <a:bodyPr>
            <a:normAutofit/>
          </a:bodyPr>
          <a:lstStyle>
            <a:lvl1pPr marL="0" indent="0">
              <a:buNone/>
              <a:defRPr sz="1800" b="0" i="0">
                <a:latin typeface="Franklin Gothic Book" panose="020B0503020102020204" pitchFamily="34" charset="0"/>
                <a:cs typeface="Arial" panose="020B0604020202020204" pitchFamily="34" charset="0"/>
              </a:defRPr>
            </a:lvl1pPr>
          </a:lstStyle>
          <a:p>
            <a:pPr lvl="0"/>
            <a:r>
              <a:rPr lang="en-US" dirty="0"/>
              <a:t>List of authors / presenters… </a:t>
            </a:r>
          </a:p>
        </p:txBody>
      </p:sp>
    </p:spTree>
    <p:extLst>
      <p:ext uri="{BB962C8B-B14F-4D97-AF65-F5344CB8AC3E}">
        <p14:creationId xmlns:p14="http://schemas.microsoft.com/office/powerpoint/2010/main" val="38082424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atin typeface="+mj-lt"/>
                <a:cs typeface="Consolas" panose="020B0609020204030204" pitchFamily="49" charset="0"/>
              </a:defRPr>
            </a:lvl1pPr>
          </a:lstStyle>
          <a:p>
            <a:r>
              <a:rPr lang="en-US" dirty="0"/>
              <a:t>Click to edit Master title style</a:t>
            </a:r>
          </a:p>
        </p:txBody>
      </p:sp>
      <p:sp>
        <p:nvSpPr>
          <p:cNvPr id="3" name="Content Placeholder 2"/>
          <p:cNvSpPr>
            <a:spLocks noGrp="1"/>
          </p:cNvSpPr>
          <p:nvPr>
            <p:ph idx="1"/>
          </p:nvPr>
        </p:nvSpPr>
        <p:spPr>
          <a:xfrm>
            <a:off x="369455" y="1819564"/>
            <a:ext cx="8405090" cy="410094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a:extLst>
              <a:ext uri="{FF2B5EF4-FFF2-40B4-BE49-F238E27FC236}">
                <a16:creationId xmlns:a16="http://schemas.microsoft.com/office/drawing/2014/main" id="{285003EB-1F06-1248-9D9F-9B45093E8359}"/>
              </a:ext>
            </a:extLst>
          </p:cNvPr>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pPr/>
              <a:t>‹#›</a:t>
            </a:fld>
            <a:endParaRPr lang="en-US" dirty="0"/>
          </a:p>
        </p:txBody>
      </p:sp>
    </p:spTree>
    <p:extLst>
      <p:ext uri="{BB962C8B-B14F-4D97-AF65-F5344CB8AC3E}">
        <p14:creationId xmlns:p14="http://schemas.microsoft.com/office/powerpoint/2010/main" val="3307567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0"/>
            <a:ext cx="7886700" cy="2852737"/>
          </a:xfrm>
        </p:spPr>
        <p:txBody>
          <a:bodyPr anchor="b">
            <a:normAutofit/>
          </a:bodyPr>
          <a:lstStyle>
            <a:lvl1pPr>
              <a:defRPr sz="3600">
                <a:latin typeface="+mj-lt"/>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dirty="0"/>
              <a:t>Click to edit Master text styles</a:t>
            </a:r>
          </a:p>
        </p:txBody>
      </p:sp>
      <p:sp>
        <p:nvSpPr>
          <p:cNvPr id="6" name="Slide Number Placeholder 5"/>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6545158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628650" y="1825625"/>
            <a:ext cx="3886200" cy="4351339"/>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373791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5"/>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1"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Slide Number Placeholder 8"/>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37604214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5" name="Slide Number Placeholder 4"/>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2785776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73488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1"/>
            <a:ext cx="2949178"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7" name="Slide Number Placeholder 6"/>
          <p:cNvSpPr>
            <a:spLocks noGrp="1"/>
          </p:cNvSpPr>
          <p:nvPr>
            <p:ph type="sldNum" sz="quarter" idx="12"/>
          </p:nvPr>
        </p:nvSpPr>
        <p:spPr>
          <a:xfrm>
            <a:off x="7666759" y="6385791"/>
            <a:ext cx="1107786" cy="365125"/>
          </a:xfrm>
          <a:prstGeom prst="rect">
            <a:avLst/>
          </a:prstGeom>
        </p:spPr>
        <p:txBody>
          <a:bodyPr/>
          <a:lstStyle/>
          <a:p>
            <a:fld id="{527656E7-C9F3-4A8C-A8B7-FE3985EF478C}" type="slidenum">
              <a:rPr lang="en-US" smtClean="0"/>
              <a:t>‹#›</a:t>
            </a:fld>
            <a:endParaRPr lang="en-US"/>
          </a:p>
        </p:txBody>
      </p:sp>
    </p:spTree>
    <p:extLst>
      <p:ext uri="{BB962C8B-B14F-4D97-AF65-F5344CB8AC3E}">
        <p14:creationId xmlns:p14="http://schemas.microsoft.com/office/powerpoint/2010/main" val="12232726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Shape 11"/>
          <p:cNvSpPr>
            <a:spLocks noGrp="1"/>
          </p:cNvSpPr>
          <p:nvPr>
            <p:ph type="title"/>
          </p:nvPr>
        </p:nvSpPr>
        <p:spPr>
          <a:xfrm>
            <a:off x="892969" y="1151930"/>
            <a:ext cx="7358063" cy="2321719"/>
          </a:xfrm>
          <a:prstGeom prst="rect">
            <a:avLst/>
          </a:prstGeom>
        </p:spPr>
        <p:txBody>
          <a:bodyPr anchor="b"/>
          <a:lstStyle/>
          <a:p>
            <a:r>
              <a:t>Title Text</a:t>
            </a:r>
          </a:p>
        </p:txBody>
      </p:sp>
      <p:sp>
        <p:nvSpPr>
          <p:cNvPr id="12" name="Shape 12"/>
          <p:cNvSpPr>
            <a:spLocks noGrp="1"/>
          </p:cNvSpPr>
          <p:nvPr>
            <p:ph type="body" sz="quarter" idx="1"/>
          </p:nvPr>
        </p:nvSpPr>
        <p:spPr>
          <a:xfrm>
            <a:off x="892969" y="3536156"/>
            <a:ext cx="7358063" cy="794742"/>
          </a:xfrm>
          <a:prstGeom prst="rect">
            <a:avLst/>
          </a:prstGeom>
        </p:spPr>
        <p:txBody>
          <a:bodyPr anchor="t"/>
          <a:lstStyle>
            <a:lvl1pPr marL="0" indent="0" algn="ctr">
              <a:spcBef>
                <a:spcPts val="0"/>
              </a:spcBef>
              <a:buSzTx/>
              <a:buNone/>
              <a:defRPr sz="2250"/>
            </a:lvl1pPr>
            <a:lvl2pPr marL="0" indent="160729" algn="ctr">
              <a:spcBef>
                <a:spcPts val="0"/>
              </a:spcBef>
              <a:buSzTx/>
              <a:buNone/>
              <a:defRPr sz="2250"/>
            </a:lvl2pPr>
            <a:lvl3pPr marL="0" indent="321457" algn="ctr">
              <a:spcBef>
                <a:spcPts val="0"/>
              </a:spcBef>
              <a:buSzTx/>
              <a:buNone/>
              <a:defRPr sz="2250"/>
            </a:lvl3pPr>
            <a:lvl4pPr marL="0" indent="482186" algn="ctr">
              <a:spcBef>
                <a:spcPts val="0"/>
              </a:spcBef>
              <a:buSzTx/>
              <a:buNone/>
              <a:defRPr sz="2250"/>
            </a:lvl4pPr>
            <a:lvl5pPr marL="0" indent="642915" algn="ctr">
              <a:spcBef>
                <a:spcPts val="0"/>
              </a:spcBef>
              <a:buSzTx/>
              <a:buNone/>
              <a:defRPr sz="2250"/>
            </a:lvl5pPr>
          </a:lstStyle>
          <a:p>
            <a:r>
              <a:t>Body Level One</a:t>
            </a:r>
          </a:p>
          <a:p>
            <a:pPr lvl="1"/>
            <a:r>
              <a:t>Body Level Two</a:t>
            </a:r>
          </a:p>
          <a:p>
            <a:pPr lvl="2"/>
            <a:r>
              <a:t>Body Level Three</a:t>
            </a:r>
          </a:p>
          <a:p>
            <a:pPr lvl="3"/>
            <a:r>
              <a:t>Body Level Four</a:t>
            </a:r>
          </a:p>
          <a:p>
            <a:pPr lvl="4"/>
            <a:r>
              <a:t>Body Level Five</a:t>
            </a:r>
          </a:p>
        </p:txBody>
      </p:sp>
      <p:sp>
        <p:nvSpPr>
          <p:cNvPr id="13" name="Shape 13"/>
          <p:cNvSpPr>
            <a:spLocks noGrp="1"/>
          </p:cNvSpPr>
          <p:nvPr>
            <p:ph type="sldNum" sz="quarter" idx="2"/>
          </p:nvPr>
        </p:nvSpPr>
        <p:spPr>
          <a:xfrm>
            <a:off x="7666759" y="6385791"/>
            <a:ext cx="1107786" cy="365125"/>
          </a:xfrm>
          <a:prstGeom prst="rect">
            <a:avLst/>
          </a:prstGeom>
        </p:spPr>
        <p:txBody>
          <a:bodyPr/>
          <a:lstStyle/>
          <a:p>
            <a:fld id="{86CB4B4D-7CA3-9044-876B-883B54F8677D}" type="slidenum">
              <a:t>‹#›</a:t>
            </a:fld>
            <a:endParaRPr/>
          </a:p>
        </p:txBody>
      </p:sp>
    </p:spTree>
    <p:extLst>
      <p:ext uri="{BB962C8B-B14F-4D97-AF65-F5344CB8AC3E}">
        <p14:creationId xmlns:p14="http://schemas.microsoft.com/office/powerpoint/2010/main" val="974182483"/>
      </p:ext>
    </p:extLst>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9455" y="357889"/>
            <a:ext cx="8405090" cy="1325563"/>
          </a:xfrm>
          <a:prstGeom prst="rect">
            <a:avLst/>
          </a:prstGeom>
        </p:spPr>
        <p:txBody>
          <a:bodyPr vert="horz" lIns="91440" tIns="45720" rIns="91440" bIns="45720" rtlCol="0" anchor="ctr">
            <a:normAutofit/>
          </a:bodyPr>
          <a:lstStyle/>
          <a:p>
            <a:r>
              <a:rPr lang="en-US" dirty="0"/>
              <a:t>Title</a:t>
            </a:r>
          </a:p>
        </p:txBody>
      </p:sp>
      <p:sp>
        <p:nvSpPr>
          <p:cNvPr id="3" name="Text Placeholder 2"/>
          <p:cNvSpPr>
            <a:spLocks noGrp="1"/>
          </p:cNvSpPr>
          <p:nvPr>
            <p:ph type="body" idx="1"/>
          </p:nvPr>
        </p:nvSpPr>
        <p:spPr>
          <a:xfrm>
            <a:off x="369455" y="1825626"/>
            <a:ext cx="8405090" cy="409488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Parallelogram 3">
            <a:extLst>
              <a:ext uri="{FF2B5EF4-FFF2-40B4-BE49-F238E27FC236}">
                <a16:creationId xmlns:a16="http://schemas.microsoft.com/office/drawing/2014/main" id="{78D9947D-075A-2D40-91C0-65D76D8FC7D1}"/>
              </a:ext>
            </a:extLst>
          </p:cNvPr>
          <p:cNvSpPr/>
          <p:nvPr userDrawn="1"/>
        </p:nvSpPr>
        <p:spPr>
          <a:xfrm flipH="1" flipV="1">
            <a:off x="6867884" y="6202615"/>
            <a:ext cx="2276115" cy="655384"/>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8777227"/>
              <a:gd name="connsiteY0" fmla="*/ 1026603 h 1036542"/>
              <a:gd name="connsiteX1" fmla="*/ 0 w 8777227"/>
              <a:gd name="connsiteY1" fmla="*/ 4937 h 1036542"/>
              <a:gd name="connsiteX2" fmla="*/ 8777227 w 8777227"/>
              <a:gd name="connsiteY2" fmla="*/ 0 h 1036542"/>
              <a:gd name="connsiteX3" fmla="*/ 7094935 w 8777227"/>
              <a:gd name="connsiteY3" fmla="*/ 1036542 h 1036542"/>
              <a:gd name="connsiteX4" fmla="*/ 6703 w 8777227"/>
              <a:gd name="connsiteY4" fmla="*/ 1026603 h 1036542"/>
              <a:gd name="connsiteX0" fmla="*/ 6703 w 8777227"/>
              <a:gd name="connsiteY0" fmla="*/ 1026603 h 1026603"/>
              <a:gd name="connsiteX1" fmla="*/ 0 w 8777227"/>
              <a:gd name="connsiteY1" fmla="*/ 4937 h 1026603"/>
              <a:gd name="connsiteX2" fmla="*/ 8777227 w 8777227"/>
              <a:gd name="connsiteY2" fmla="*/ 0 h 1026603"/>
              <a:gd name="connsiteX3" fmla="*/ 7293664 w 8777227"/>
              <a:gd name="connsiteY3" fmla="*/ 1023546 h 1026603"/>
              <a:gd name="connsiteX4" fmla="*/ 6703 w 8777227"/>
              <a:gd name="connsiteY4" fmla="*/ 1026603 h 1026603"/>
              <a:gd name="connsiteX0" fmla="*/ 6703 w 8739273"/>
              <a:gd name="connsiteY0" fmla="*/ 1021666 h 1021666"/>
              <a:gd name="connsiteX1" fmla="*/ 0 w 8739273"/>
              <a:gd name="connsiteY1" fmla="*/ 0 h 1021666"/>
              <a:gd name="connsiteX2" fmla="*/ 8739273 w 8739273"/>
              <a:gd name="connsiteY2" fmla="*/ 2722 h 1021666"/>
              <a:gd name="connsiteX3" fmla="*/ 7293664 w 8739273"/>
              <a:gd name="connsiteY3" fmla="*/ 1018609 h 1021666"/>
              <a:gd name="connsiteX4" fmla="*/ 6703 w 8739273"/>
              <a:gd name="connsiteY4" fmla="*/ 1021666 h 1021666"/>
              <a:gd name="connsiteX0" fmla="*/ 6703 w 8739273"/>
              <a:gd name="connsiteY0" fmla="*/ 1021666 h 1025171"/>
              <a:gd name="connsiteX1" fmla="*/ 0 w 8739273"/>
              <a:gd name="connsiteY1" fmla="*/ 0 h 1025171"/>
              <a:gd name="connsiteX2" fmla="*/ 8739273 w 8739273"/>
              <a:gd name="connsiteY2" fmla="*/ 2722 h 1025171"/>
              <a:gd name="connsiteX3" fmla="*/ 7277558 w 8739273"/>
              <a:gd name="connsiteY3" fmla="*/ 1025171 h 1025171"/>
              <a:gd name="connsiteX4" fmla="*/ 6703 w 8739273"/>
              <a:gd name="connsiteY4" fmla="*/ 1021666 h 10251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39273" h="1025171">
                <a:moveTo>
                  <a:pt x="6703" y="1021666"/>
                </a:moveTo>
                <a:cubicBezTo>
                  <a:pt x="4469" y="681111"/>
                  <a:pt x="2234" y="340555"/>
                  <a:pt x="0" y="0"/>
                </a:cubicBezTo>
                <a:lnTo>
                  <a:pt x="8739273" y="2722"/>
                </a:lnTo>
                <a:lnTo>
                  <a:pt x="7277558" y="1025171"/>
                </a:lnTo>
                <a:lnTo>
                  <a:pt x="6703" y="1021666"/>
                </a:lnTo>
                <a:close/>
              </a:path>
            </a:pathLst>
          </a:cu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Date Placeholder 3">
            <a:extLst>
              <a:ext uri="{FF2B5EF4-FFF2-40B4-BE49-F238E27FC236}">
                <a16:creationId xmlns:a16="http://schemas.microsoft.com/office/drawing/2014/main" id="{9131C2EA-A59D-5D44-9A50-C8943EB21DD4}"/>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0F518F-6B44-FA43-A94E-1E50ED6571CB}" type="datetime1">
              <a:rPr lang="en-US" smtClean="0"/>
              <a:t>9/12/24</a:t>
            </a:fld>
            <a:endParaRPr lang="en-US"/>
          </a:p>
        </p:txBody>
      </p:sp>
      <p:sp>
        <p:nvSpPr>
          <p:cNvPr id="13" name="Parallelogram 3">
            <a:extLst>
              <a:ext uri="{FF2B5EF4-FFF2-40B4-BE49-F238E27FC236}">
                <a16:creationId xmlns:a16="http://schemas.microsoft.com/office/drawing/2014/main" id="{562C0EFF-BD7A-1541-9337-745DD8AF0B5A}"/>
              </a:ext>
            </a:extLst>
          </p:cNvPr>
          <p:cNvSpPr/>
          <p:nvPr userDrawn="1"/>
        </p:nvSpPr>
        <p:spPr>
          <a:xfrm>
            <a:off x="-3485" y="6201683"/>
            <a:ext cx="7142431" cy="664042"/>
          </a:xfrm>
          <a:custGeom>
            <a:avLst/>
            <a:gdLst>
              <a:gd name="connsiteX0" fmla="*/ 0 w 7498080"/>
              <a:gd name="connsiteY0" fmla="*/ 1021666 h 1021666"/>
              <a:gd name="connsiteX1" fmla="*/ 255417 w 7498080"/>
              <a:gd name="connsiteY1" fmla="*/ 0 h 1021666"/>
              <a:gd name="connsiteX2" fmla="*/ 7498080 w 7498080"/>
              <a:gd name="connsiteY2" fmla="*/ 0 h 1021666"/>
              <a:gd name="connsiteX3" fmla="*/ 7242664 w 7498080"/>
              <a:gd name="connsiteY3" fmla="*/ 1021666 h 1021666"/>
              <a:gd name="connsiteX4" fmla="*/ 0 w 7498080"/>
              <a:gd name="connsiteY4" fmla="*/ 1021666 h 1021666"/>
              <a:gd name="connsiteX0" fmla="*/ 11869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11869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254533 w 7509949"/>
              <a:gd name="connsiteY3" fmla="*/ 1021666 h 1021666"/>
              <a:gd name="connsiteX4" fmla="*/ 6703 w 7509949"/>
              <a:gd name="connsiteY4" fmla="*/ 1021666 h 1021666"/>
              <a:gd name="connsiteX0" fmla="*/ 6703 w 7509949"/>
              <a:gd name="connsiteY0" fmla="*/ 1021666 h 1031605"/>
              <a:gd name="connsiteX1" fmla="*/ 0 w 7509949"/>
              <a:gd name="connsiteY1" fmla="*/ 0 h 1031605"/>
              <a:gd name="connsiteX2" fmla="*/ 7509949 w 7509949"/>
              <a:gd name="connsiteY2" fmla="*/ 0 h 1031605"/>
              <a:gd name="connsiteX3" fmla="*/ 7094935 w 7509949"/>
              <a:gd name="connsiteY3" fmla="*/ 1031605 h 1031605"/>
              <a:gd name="connsiteX4" fmla="*/ 6703 w 7509949"/>
              <a:gd name="connsiteY4" fmla="*/ 1021666 h 1031605"/>
              <a:gd name="connsiteX0" fmla="*/ 6703 w 7509949"/>
              <a:gd name="connsiteY0" fmla="*/ 1021666 h 1021666"/>
              <a:gd name="connsiteX1" fmla="*/ 0 w 7509949"/>
              <a:gd name="connsiteY1" fmla="*/ 0 h 1021666"/>
              <a:gd name="connsiteX2" fmla="*/ 7509949 w 7509949"/>
              <a:gd name="connsiteY2" fmla="*/ 0 h 1021666"/>
              <a:gd name="connsiteX3" fmla="*/ 7104937 w 7509949"/>
              <a:gd name="connsiteY3" fmla="*/ 1002327 h 1021666"/>
              <a:gd name="connsiteX4" fmla="*/ 6703 w 7509949"/>
              <a:gd name="connsiteY4" fmla="*/ 1021666 h 1021666"/>
              <a:gd name="connsiteX0" fmla="*/ 6703 w 7509949"/>
              <a:gd name="connsiteY0" fmla="*/ 1021666 h 1021666"/>
              <a:gd name="connsiteX1" fmla="*/ 0 w 7509949"/>
              <a:gd name="connsiteY1" fmla="*/ 0 h 1021666"/>
              <a:gd name="connsiteX2" fmla="*/ 7509949 w 7509949"/>
              <a:gd name="connsiteY2" fmla="*/ 0 h 1021666"/>
              <a:gd name="connsiteX3" fmla="*/ 7114939 w 7509949"/>
              <a:gd name="connsiteY3" fmla="*/ 1009648 h 1021666"/>
              <a:gd name="connsiteX4" fmla="*/ 6703 w 7509949"/>
              <a:gd name="connsiteY4" fmla="*/ 1021666 h 1021666"/>
              <a:gd name="connsiteX0" fmla="*/ 6703 w 7509949"/>
              <a:gd name="connsiteY0" fmla="*/ 985070 h 1009648"/>
              <a:gd name="connsiteX1" fmla="*/ 0 w 7509949"/>
              <a:gd name="connsiteY1" fmla="*/ 0 h 1009648"/>
              <a:gd name="connsiteX2" fmla="*/ 7509949 w 7509949"/>
              <a:gd name="connsiteY2" fmla="*/ 0 h 1009648"/>
              <a:gd name="connsiteX3" fmla="*/ 7114939 w 7509949"/>
              <a:gd name="connsiteY3" fmla="*/ 1009648 h 1009648"/>
              <a:gd name="connsiteX4" fmla="*/ 6703 w 7509949"/>
              <a:gd name="connsiteY4" fmla="*/ 985070 h 1009648"/>
              <a:gd name="connsiteX0" fmla="*/ 41709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41709 w 7509949"/>
              <a:gd name="connsiteY4" fmla="*/ 999709 h 1009648"/>
              <a:gd name="connsiteX0" fmla="*/ 11704 w 7509949"/>
              <a:gd name="connsiteY0" fmla="*/ 999709 h 1009648"/>
              <a:gd name="connsiteX1" fmla="*/ 0 w 7509949"/>
              <a:gd name="connsiteY1" fmla="*/ 0 h 1009648"/>
              <a:gd name="connsiteX2" fmla="*/ 7509949 w 7509949"/>
              <a:gd name="connsiteY2" fmla="*/ 0 h 1009648"/>
              <a:gd name="connsiteX3" fmla="*/ 7114939 w 7509949"/>
              <a:gd name="connsiteY3" fmla="*/ 1009648 h 1009648"/>
              <a:gd name="connsiteX4" fmla="*/ 11704 w 7509949"/>
              <a:gd name="connsiteY4" fmla="*/ 999709 h 1009648"/>
              <a:gd name="connsiteX0" fmla="*/ 26252 w 7509949"/>
              <a:gd name="connsiteY0" fmla="*/ 1010357 h 1010357"/>
              <a:gd name="connsiteX1" fmla="*/ 0 w 7509949"/>
              <a:gd name="connsiteY1" fmla="*/ 0 h 1010357"/>
              <a:gd name="connsiteX2" fmla="*/ 7509949 w 7509949"/>
              <a:gd name="connsiteY2" fmla="*/ 0 h 1010357"/>
              <a:gd name="connsiteX3" fmla="*/ 7114939 w 7509949"/>
              <a:gd name="connsiteY3" fmla="*/ 1009648 h 1010357"/>
              <a:gd name="connsiteX4" fmla="*/ 26252 w 7509949"/>
              <a:gd name="connsiteY4" fmla="*/ 1010357 h 1010357"/>
              <a:gd name="connsiteX0" fmla="*/ 15341 w 7509949"/>
              <a:gd name="connsiteY0" fmla="*/ 1015681 h 1015681"/>
              <a:gd name="connsiteX1" fmla="*/ 0 w 7509949"/>
              <a:gd name="connsiteY1" fmla="*/ 0 h 1015681"/>
              <a:gd name="connsiteX2" fmla="*/ 7509949 w 7509949"/>
              <a:gd name="connsiteY2" fmla="*/ 0 h 1015681"/>
              <a:gd name="connsiteX3" fmla="*/ 7114939 w 7509949"/>
              <a:gd name="connsiteY3" fmla="*/ 1009648 h 1015681"/>
              <a:gd name="connsiteX4" fmla="*/ 15341 w 7509949"/>
              <a:gd name="connsiteY4" fmla="*/ 1015681 h 1015681"/>
              <a:gd name="connsiteX0" fmla="*/ 523 w 7495131"/>
              <a:gd name="connsiteY0" fmla="*/ 1015681 h 1015681"/>
              <a:gd name="connsiteX1" fmla="*/ 1852 w 7495131"/>
              <a:gd name="connsiteY1" fmla="*/ 9759 h 1015681"/>
              <a:gd name="connsiteX2" fmla="*/ 7495131 w 7495131"/>
              <a:gd name="connsiteY2" fmla="*/ 0 h 1015681"/>
              <a:gd name="connsiteX3" fmla="*/ 7100121 w 7495131"/>
              <a:gd name="connsiteY3" fmla="*/ 1009648 h 1015681"/>
              <a:gd name="connsiteX4" fmla="*/ 523 w 7495131"/>
              <a:gd name="connsiteY4" fmla="*/ 1015681 h 1015681"/>
              <a:gd name="connsiteX0" fmla="*/ 5339 w 7499947"/>
              <a:gd name="connsiteY0" fmla="*/ 1015681 h 1015681"/>
              <a:gd name="connsiteX1" fmla="*/ 0 w 7499947"/>
              <a:gd name="connsiteY1" fmla="*/ 9759 h 1015681"/>
              <a:gd name="connsiteX2" fmla="*/ 7499947 w 7499947"/>
              <a:gd name="connsiteY2" fmla="*/ 0 h 1015681"/>
              <a:gd name="connsiteX3" fmla="*/ 7104937 w 7499947"/>
              <a:gd name="connsiteY3" fmla="*/ 1009648 h 1015681"/>
              <a:gd name="connsiteX4" fmla="*/ 5339 w 7499947"/>
              <a:gd name="connsiteY4" fmla="*/ 1015681 h 1015681"/>
              <a:gd name="connsiteX0" fmla="*/ 2005 w 7496613"/>
              <a:gd name="connsiteY0" fmla="*/ 1015681 h 1015681"/>
              <a:gd name="connsiteX1" fmla="*/ 0 w 7496613"/>
              <a:gd name="connsiteY1" fmla="*/ 14639 h 1015681"/>
              <a:gd name="connsiteX2" fmla="*/ 7496613 w 7496613"/>
              <a:gd name="connsiteY2" fmla="*/ 0 h 1015681"/>
              <a:gd name="connsiteX3" fmla="*/ 7101603 w 7496613"/>
              <a:gd name="connsiteY3" fmla="*/ 1009648 h 1015681"/>
              <a:gd name="connsiteX4" fmla="*/ 2005 w 7496613"/>
              <a:gd name="connsiteY4" fmla="*/ 1015681 h 1015681"/>
              <a:gd name="connsiteX0" fmla="*/ 2005 w 7503281"/>
              <a:gd name="connsiteY0" fmla="*/ 1025440 h 1025440"/>
              <a:gd name="connsiteX1" fmla="*/ 0 w 7503281"/>
              <a:gd name="connsiteY1" fmla="*/ 24398 h 1025440"/>
              <a:gd name="connsiteX2" fmla="*/ 7503281 w 7503281"/>
              <a:gd name="connsiteY2" fmla="*/ 0 h 1025440"/>
              <a:gd name="connsiteX3" fmla="*/ 7101603 w 7503281"/>
              <a:gd name="connsiteY3" fmla="*/ 1019407 h 1025440"/>
              <a:gd name="connsiteX4" fmla="*/ 2005 w 7503281"/>
              <a:gd name="connsiteY4" fmla="*/ 1025440 h 1025440"/>
              <a:gd name="connsiteX0" fmla="*/ 2005 w 7499947"/>
              <a:gd name="connsiteY0" fmla="*/ 1020560 h 1020560"/>
              <a:gd name="connsiteX1" fmla="*/ 0 w 7499947"/>
              <a:gd name="connsiteY1" fmla="*/ 19518 h 1020560"/>
              <a:gd name="connsiteX2" fmla="*/ 7499947 w 7499947"/>
              <a:gd name="connsiteY2" fmla="*/ 0 h 1020560"/>
              <a:gd name="connsiteX3" fmla="*/ 7101603 w 7499947"/>
              <a:gd name="connsiteY3" fmla="*/ 1014527 h 1020560"/>
              <a:gd name="connsiteX4" fmla="*/ 2005 w 7499947"/>
              <a:gd name="connsiteY4" fmla="*/ 1020560 h 10205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499947" h="1020560">
                <a:moveTo>
                  <a:pt x="2005" y="1020560"/>
                </a:moveTo>
                <a:cubicBezTo>
                  <a:pt x="-229" y="680005"/>
                  <a:pt x="2234" y="360073"/>
                  <a:pt x="0" y="19518"/>
                </a:cubicBezTo>
                <a:lnTo>
                  <a:pt x="7499947" y="0"/>
                </a:lnTo>
                <a:lnTo>
                  <a:pt x="7101603" y="1014527"/>
                </a:lnTo>
                <a:lnTo>
                  <a:pt x="2005" y="102056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14" name="Picture 13">
            <a:extLst>
              <a:ext uri="{FF2B5EF4-FFF2-40B4-BE49-F238E27FC236}">
                <a16:creationId xmlns:a16="http://schemas.microsoft.com/office/drawing/2014/main" id="{2F0B1DC7-3AFD-C242-939A-51E56E2FB4E3}"/>
              </a:ext>
            </a:extLst>
          </p:cNvPr>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85324" y="6283384"/>
            <a:ext cx="3059092" cy="504749"/>
          </a:xfrm>
          <a:prstGeom prst="rect">
            <a:avLst/>
          </a:prstGeom>
        </p:spPr>
      </p:pic>
    </p:spTree>
    <p:extLst>
      <p:ext uri="{BB962C8B-B14F-4D97-AF65-F5344CB8AC3E}">
        <p14:creationId xmlns:p14="http://schemas.microsoft.com/office/powerpoint/2010/main" val="299004185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80" r:id="rId7"/>
    <p:sldLayoutId id="2147483681" r:id="rId8"/>
    <p:sldLayoutId id="2147483682" r:id="rId9"/>
  </p:sldLayoutIdLst>
  <p:hf hdr="0" ftr="0" dt="0"/>
  <p:txStyles>
    <p:titleStyle>
      <a:lvl1pPr algn="l" defTabSz="914377" rtl="0" eaLnBrk="1" latinLnBrk="0" hangingPunct="1">
        <a:lnSpc>
          <a:spcPct val="90000"/>
        </a:lnSpc>
        <a:spcBef>
          <a:spcPct val="0"/>
        </a:spcBef>
        <a:buNone/>
        <a:defRPr sz="3600" kern="1200">
          <a:solidFill>
            <a:schemeClr val="tx1"/>
          </a:solidFill>
          <a:latin typeface="+mj-lt"/>
          <a:ea typeface="+mj-ea"/>
          <a:cs typeface="Consolas" panose="020B0609020204030204" pitchFamily="49" charset="0"/>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59DDB682-2B59-AF8F-DB41-9CAE9762F469}"/>
              </a:ext>
            </a:extLst>
          </p:cNvPr>
          <p:cNvPicPr>
            <a:picLocks noChangeAspect="1"/>
          </p:cNvPicPr>
          <p:nvPr/>
        </p:nvPicPr>
        <p:blipFill>
          <a:blip r:embed="rId2" cstate="print">
            <a:extLst>
              <a:ext uri="{28A0092B-C50C-407E-A947-70E740481C1C}">
                <a14:useLocalDpi xmlns:a14="http://schemas.microsoft.com/office/drawing/2010/main" val="0"/>
              </a:ext>
            </a:extLst>
          </a:blip>
          <a:srcRect l="1532" r="2125"/>
          <a:stretch/>
        </p:blipFill>
        <p:spPr>
          <a:xfrm>
            <a:off x="4126752" y="1017236"/>
            <a:ext cx="4856294" cy="3463290"/>
          </a:xfrm>
          <a:prstGeom prst="rect">
            <a:avLst/>
          </a:prstGeom>
        </p:spPr>
      </p:pic>
      <p:sp>
        <p:nvSpPr>
          <p:cNvPr id="120" name="Shape 120"/>
          <p:cNvSpPr/>
          <p:nvPr/>
        </p:nvSpPr>
        <p:spPr>
          <a:xfrm>
            <a:off x="257566" y="4701765"/>
            <a:ext cx="4453582" cy="1403269"/>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spcBef>
                <a:spcPts val="844"/>
              </a:spcBef>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Impact</a:t>
            </a:r>
            <a:endParaRPr lang="en-US" sz="1600" dirty="0">
              <a:latin typeface="Calibri" panose="020F0502020204030204" pitchFamily="34" charset="0"/>
              <a:ea typeface="Times New Roman" panose="02020603050405020304" pitchFamily="18" charset="0"/>
              <a:cs typeface="Calibri" panose="020F0502020204030204" pitchFamily="34" charset="0"/>
            </a:endParaRPr>
          </a:p>
          <a:p>
            <a:pPr defTabSz="321457">
              <a:buSzPct val="75000"/>
              <a:defRPr sz="2000">
                <a:latin typeface="Helvetica"/>
                <a:ea typeface="Helvetica"/>
                <a:cs typeface="Helvetica"/>
                <a:sym typeface="Helvetica"/>
              </a:defRPr>
            </a:pPr>
            <a:r>
              <a:rPr lang="en-US" sz="1250" dirty="0">
                <a:latin typeface="Calibri" panose="020F0502020204030204" pitchFamily="34" charset="0"/>
              </a:rPr>
              <a:t>While average incidence rates of medical encounters differed by dataset, rate ratios for ED encounters were similar across datasets for all causes. Rate ratios for inpatient encounters were also similar. Results suggest that medical claims data can serve as a valid resource for estimating the health impacts of extreme heat.</a:t>
            </a:r>
            <a:endParaRPr sz="1250" dirty="0"/>
          </a:p>
        </p:txBody>
      </p:sp>
      <p:sp>
        <p:nvSpPr>
          <p:cNvPr id="121" name="Shape 121"/>
          <p:cNvSpPr/>
          <p:nvPr/>
        </p:nvSpPr>
        <p:spPr>
          <a:xfrm>
            <a:off x="257568" y="131672"/>
            <a:ext cx="8558441" cy="718466"/>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spAutoFit/>
          </a:bodyPr>
          <a:lstStyle>
            <a:lvl1pPr algn="l" defTabSz="457200">
              <a:defRPr sz="2700" b="1">
                <a:latin typeface="Helvetica"/>
                <a:ea typeface="Helvetica"/>
                <a:cs typeface="Helvetica"/>
                <a:sym typeface="Helvetica"/>
              </a:defRPr>
            </a:lvl1pPr>
          </a:lstStyle>
          <a:p>
            <a:r>
              <a:rPr lang="en-US" sz="2100" dirty="0">
                <a:latin typeface="Calibri" panose="020F0502020204030204" pitchFamily="34" charset="0"/>
                <a:cs typeface="Calibri" panose="020F0502020204030204" pitchFamily="34" charset="0"/>
              </a:rPr>
              <a:t>Generalizability of heat-related health risk associations observed in a large healthcare claims database of patients with commercial health insurance </a:t>
            </a:r>
          </a:p>
        </p:txBody>
      </p:sp>
      <p:sp>
        <p:nvSpPr>
          <p:cNvPr id="122" name="Shape 122"/>
          <p:cNvSpPr/>
          <p:nvPr/>
        </p:nvSpPr>
        <p:spPr>
          <a:xfrm>
            <a:off x="247630" y="1237838"/>
            <a:ext cx="4143982" cy="699615"/>
          </a:xfrm>
          <a:prstGeom prst="rect">
            <a:avLst/>
          </a:prstGeom>
          <a:ln w="12700">
            <a:miter lim="400000"/>
          </a:ln>
          <a:extLst>
            <a:ext uri="{C572A759-6A51-4108-AA02-DFA0A04FC94B}">
              <ma14:wrappingTextBoxFlag xmlns="" xmlns:ma14="http://schemas.microsoft.com/office/mac/drawingml/2011/main" val="1"/>
            </a:ext>
          </a:extLst>
        </p:spPr>
        <p:txBody>
          <a:bodyPr lIns="35719" tIns="35719" rIns="35719" bIns="35719" anchor="ctr">
            <a:no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Objective</a:t>
            </a:r>
            <a:endParaRPr lang="en-US" sz="1600" dirty="0">
              <a:latin typeface="Calibri" panose="020F0502020204030204" pitchFamily="34" charset="0"/>
              <a:cs typeface="Calibri" panose="020F0502020204030204" pitchFamily="34" charset="0"/>
            </a:endParaRPr>
          </a:p>
          <a:p>
            <a:pPr algn="l"/>
            <a:r>
              <a:rPr lang="en-US" sz="1300" dirty="0">
                <a:latin typeface="Calibri" panose="020F0502020204030204" pitchFamily="34" charset="0"/>
                <a:ea typeface="Times New Roman" panose="02020603050405020304" pitchFamily="18" charset="0"/>
                <a:cs typeface="Calibri" panose="020F0502020204030204" pitchFamily="34" charset="0"/>
              </a:rPr>
              <a:t>Extreme heat is associated with higher risk of illness and death. Databases of medical claims from US patients with commercial or Medicare Advantage health insurance, have been used to quantify the health impacts of heat. We investigate if results for the insured sub-population generalize to the broader (insured + uninsured) population. </a:t>
            </a:r>
          </a:p>
          <a:p>
            <a:pPr algn="l"/>
            <a:endParaRPr lang="en-US" sz="1300" dirty="0">
              <a:latin typeface="Calibri" panose="020F0502020204030204" pitchFamily="34" charset="0"/>
              <a:ea typeface="Times New Roman" panose="02020603050405020304" pitchFamily="18" charset="0"/>
              <a:cs typeface="Calibri" panose="020F0502020204030204" pitchFamily="34" charset="0"/>
            </a:endParaRPr>
          </a:p>
        </p:txBody>
      </p:sp>
      <p:sp>
        <p:nvSpPr>
          <p:cNvPr id="123" name="Shape 123"/>
          <p:cNvSpPr/>
          <p:nvPr/>
        </p:nvSpPr>
        <p:spPr>
          <a:xfrm>
            <a:off x="247630" y="2175471"/>
            <a:ext cx="3980802" cy="2642070"/>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lnSpc>
                <a:spcPct val="150000"/>
              </a:lnSpc>
              <a:defRPr sz="2000" b="1">
                <a:latin typeface="Helvetica"/>
                <a:ea typeface="Helvetica"/>
                <a:cs typeface="Helvetica"/>
                <a:sym typeface="Helvetica"/>
              </a:defRPr>
            </a:pPr>
            <a:r>
              <a:rPr sz="1600" dirty="0">
                <a:latin typeface="Calibri" panose="020F0502020204030204" pitchFamily="34" charset="0"/>
                <a:cs typeface="Calibri" panose="020F0502020204030204" pitchFamily="34" charset="0"/>
              </a:rPr>
              <a:t>Approach</a:t>
            </a:r>
            <a:endParaRPr lang="en-US" sz="1600" dirty="0">
              <a:latin typeface="Calibri" panose="020F0502020204030204" pitchFamily="34" charset="0"/>
              <a:cs typeface="Calibri" panose="020F0502020204030204" pitchFamily="34" charset="0"/>
            </a:endParaRPr>
          </a:p>
          <a:p>
            <a:pPr lvl="0"/>
            <a:r>
              <a:rPr lang="en-US" sz="1300" dirty="0">
                <a:latin typeface="Calibri" panose="020F0502020204030204" pitchFamily="34" charset="0"/>
                <a:ea typeface="Times New Roman" panose="02020603050405020304" pitchFamily="18" charset="0"/>
                <a:cs typeface="Calibri" panose="020F0502020204030204" pitchFamily="34" charset="0"/>
              </a:rPr>
              <a:t>Using data on California hospital visits 2012 - 2019 from Optum Labs Data Warehouse and California Department of Health Care Access and Information we examined emergency department (ED) and in-patient encounters for all-causes, heat-related outcomes, renal disease, mental/behavioral disorders, cardiovascular disease, and respiratory disease. We defined extreme heat exposure as any day in a group of 2 or more days with maximum temperatures exceeding the county-specific 97.5th percentile and used a space-time-stratified case–crossover design to assess the impacts of heat on health.</a:t>
            </a:r>
          </a:p>
        </p:txBody>
      </p:sp>
      <p:sp>
        <p:nvSpPr>
          <p:cNvPr id="124" name="Shape 124"/>
          <p:cNvSpPr/>
          <p:nvPr/>
        </p:nvSpPr>
        <p:spPr>
          <a:xfrm>
            <a:off x="4711148" y="5883200"/>
            <a:ext cx="4271898" cy="784830"/>
          </a:xfrm>
          <a:prstGeom prst="rect">
            <a:avLst/>
          </a:prstGeom>
          <a:ln w="12700">
            <a:solidFill>
              <a:schemeClr val="accent1"/>
            </a:solidFill>
          </a:ln>
          <a:extLst>
            <a:ext uri="{C572A759-6A51-4108-AA02-DFA0A04FC94B}">
              <ma14:wrappingTextBoxFlag xmlns="" xmlns:ma14="http://schemas.microsoft.com/office/mac/drawingml/2011/main" val="1"/>
            </a:ext>
          </a:extLst>
        </p:spPr>
        <p:style>
          <a:lnRef idx="2">
            <a:schemeClr val="dk1"/>
          </a:lnRef>
          <a:fillRef idx="1">
            <a:schemeClr val="lt1"/>
          </a:fillRef>
          <a:effectRef idx="0">
            <a:schemeClr val="dk1"/>
          </a:effectRef>
          <a:fontRef idx="minor">
            <a:schemeClr val="dk1"/>
          </a:fontRef>
        </p:style>
        <p:txBody>
          <a:bodyPr wrap="square" lIns="45720" tIns="45720" rIns="45720" bIns="45720" anchor="ctr">
            <a:spAutoFit/>
          </a:bodyPr>
          <a:lstStyle>
            <a:lvl1pPr algn="l">
              <a:defRPr sz="1800">
                <a:latin typeface="Helvetica"/>
                <a:ea typeface="Helvetica"/>
                <a:cs typeface="Helvetica"/>
                <a:sym typeface="Helvetica"/>
              </a:defRPr>
            </a:lvl1pPr>
          </a:lstStyle>
          <a:p>
            <a:r>
              <a:rPr lang="en-US" sz="900" dirty="0" err="1">
                <a:latin typeface="Arial" panose="020B0604020202020204" pitchFamily="34" charset="0"/>
                <a:ea typeface="MS Mincho" panose="02020609040205080304" pitchFamily="49" charset="-128"/>
              </a:rPr>
              <a:t>Milando</a:t>
            </a:r>
            <a:r>
              <a:rPr lang="en-US" sz="900" dirty="0">
                <a:latin typeface="Arial" panose="020B0604020202020204" pitchFamily="34" charset="0"/>
                <a:ea typeface="MS Mincho" panose="02020609040205080304" pitchFamily="49" charset="-128"/>
              </a:rPr>
              <a:t>, Chad W.; Sun, </a:t>
            </a:r>
            <a:r>
              <a:rPr lang="en-US" sz="900" dirty="0" err="1">
                <a:latin typeface="Arial" panose="020B0604020202020204" pitchFamily="34" charset="0"/>
                <a:ea typeface="MS Mincho" panose="02020609040205080304" pitchFamily="49" charset="-128"/>
              </a:rPr>
              <a:t>Yuantong</a:t>
            </a:r>
            <a:r>
              <a:rPr lang="en-US" sz="900" dirty="0">
                <a:latin typeface="Arial" panose="020B0604020202020204" pitchFamily="34" charset="0"/>
                <a:ea typeface="MS Mincho" panose="02020609040205080304" pitchFamily="49" charset="-128"/>
              </a:rPr>
              <a:t>; </a:t>
            </a:r>
            <a:r>
              <a:rPr lang="en-US" sz="900" dirty="0" err="1">
                <a:latin typeface="Arial" panose="020B0604020202020204" pitchFamily="34" charset="0"/>
                <a:ea typeface="MS Mincho" panose="02020609040205080304" pitchFamily="49" charset="-128"/>
              </a:rPr>
              <a:t>Romitti</a:t>
            </a:r>
            <a:r>
              <a:rPr lang="en-US" sz="900" dirty="0">
                <a:latin typeface="Arial" panose="020B0604020202020204" pitchFamily="34" charset="0"/>
                <a:ea typeface="MS Mincho" panose="02020609040205080304" pitchFamily="49" charset="-128"/>
              </a:rPr>
              <a:t>, Yasmin; Nori-Sarma, Amruta; </a:t>
            </a:r>
            <a:r>
              <a:rPr lang="en-US" sz="900" dirty="0" err="1">
                <a:latin typeface="Arial" panose="020B0604020202020204" pitchFamily="34" charset="0"/>
                <a:ea typeface="MS Mincho" panose="02020609040205080304" pitchFamily="49" charset="-128"/>
              </a:rPr>
              <a:t>Gause</a:t>
            </a:r>
            <a:r>
              <a:rPr lang="en-US" sz="900" dirty="0">
                <a:latin typeface="Arial" panose="020B0604020202020204" pitchFamily="34" charset="0"/>
                <a:ea typeface="MS Mincho" panose="02020609040205080304" pitchFamily="49" charset="-128"/>
              </a:rPr>
              <a:t>, Emma L.; Spangler, Keith R.; Sue Wing, Ian; </a:t>
            </a:r>
            <a:r>
              <a:rPr lang="en-US" sz="900" dirty="0" err="1">
                <a:latin typeface="Arial" panose="020B0604020202020204" pitchFamily="34" charset="0"/>
                <a:ea typeface="MS Mincho" panose="02020609040205080304" pitchFamily="49" charset="-128"/>
              </a:rPr>
              <a:t>Wellenius</a:t>
            </a:r>
            <a:r>
              <a:rPr lang="en-US" sz="900" dirty="0">
                <a:latin typeface="Arial" panose="020B0604020202020204" pitchFamily="34" charset="0"/>
                <a:ea typeface="MS Mincho" panose="02020609040205080304" pitchFamily="49" charset="-128"/>
              </a:rPr>
              <a:t>, Gregory A. Generalizability of heat-related health risk associations observed in a large healthcare claims database of patients with commercial health insurance. Epidemiology ():10.1097/EDE.0000000000001781.</a:t>
            </a:r>
            <a:endParaRPr lang="en-US" sz="844" dirty="0">
              <a:latin typeface="Arial" panose="020B0604020202020204" pitchFamily="34" charset="0"/>
              <a:ea typeface="MS Mincho" panose="02020609040205080304" pitchFamily="49" charset="-128"/>
            </a:endParaRPr>
          </a:p>
        </p:txBody>
      </p:sp>
      <p:sp>
        <p:nvSpPr>
          <p:cNvPr id="8" name="Shape 119">
            <a:extLst>
              <a:ext uri="{FF2B5EF4-FFF2-40B4-BE49-F238E27FC236}">
                <a16:creationId xmlns:a16="http://schemas.microsoft.com/office/drawing/2014/main" id="{D05CE714-975C-5F45-B8FB-334BF21660D6}"/>
              </a:ext>
            </a:extLst>
          </p:cNvPr>
          <p:cNvSpPr/>
          <p:nvPr/>
        </p:nvSpPr>
        <p:spPr>
          <a:xfrm>
            <a:off x="4711148" y="4664890"/>
            <a:ext cx="4271898" cy="1072409"/>
          </a:xfrm>
          <a:prstGeom prst="rect">
            <a:avLst/>
          </a:prstGeom>
          <a:ln w="12700">
            <a:miter lim="400000"/>
          </a:ln>
          <a:extLst>
            <a:ext uri="{C572A759-6A51-4108-AA02-DFA0A04FC94B}">
              <ma14:wrappingTextBoxFlag xmlns="" xmlns:ma14="http://schemas.microsoft.com/office/mac/drawingml/2011/main" val="1"/>
            </a:ext>
          </a:extLst>
        </p:spPr>
        <p:txBody>
          <a:bodyPr wrap="square" lIns="35719" tIns="35719" rIns="35719" bIns="35719" anchor="ctr">
            <a:spAutoFit/>
          </a:bodyPr>
          <a:lstStyle/>
          <a:p>
            <a:pPr defTabSz="321457">
              <a:spcBef>
                <a:spcPts val="844"/>
              </a:spcBef>
              <a:defRPr sz="1700">
                <a:latin typeface="Helvetica"/>
                <a:ea typeface="Helvetica"/>
                <a:cs typeface="Helvetica"/>
                <a:sym typeface="Helvetica"/>
              </a:defRPr>
            </a:pPr>
            <a:r>
              <a:rPr lang="en-US" sz="1300" b="1" dirty="0">
                <a:solidFill>
                  <a:srgbClr val="0070C0"/>
                </a:solidFill>
                <a:latin typeface="Calibri" panose="020F0502020204030204" pitchFamily="34" charset="0"/>
                <a:cs typeface="Calibri" panose="020F0502020204030204" pitchFamily="34" charset="0"/>
              </a:rPr>
              <a:t>Incidence rate ratios (IRR) and 95% confidence intervals by outcome for A) emergency department encounters and B) Inpatient encounters on the any day of the heatwave compared to a non-heatwave day in the same county, year, month, and day of week. </a:t>
            </a:r>
          </a:p>
        </p:txBody>
      </p:sp>
    </p:spTree>
    <p:extLst>
      <p:ext uri="{BB962C8B-B14F-4D97-AF65-F5344CB8AC3E}">
        <p14:creationId xmlns:p14="http://schemas.microsoft.com/office/powerpoint/2010/main" val="545559921"/>
      </p:ext>
    </p:extLst>
  </p:cSld>
  <p:clrMapOvr>
    <a:masterClrMapping/>
  </p:clrMapOvr>
  <p:transition spd="med"/>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7683</TotalTime>
  <Words>343</Words>
  <Application>Microsoft Macintosh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Franklin Gothic Book</vt:lpstr>
      <vt:lpstr>Franklin Gothic Medium</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Kostadinova, Katerina Lubomirova</dc:creator>
  <cp:lastModifiedBy>Iavorivska, Lidiia</cp:lastModifiedBy>
  <cp:revision>41</cp:revision>
  <dcterms:created xsi:type="dcterms:W3CDTF">2019-03-01T18:13:06Z</dcterms:created>
  <dcterms:modified xsi:type="dcterms:W3CDTF">2024-09-12T16:42:44Z</dcterms:modified>
</cp:coreProperties>
</file>