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Lst>
  <p:notesMasterIdLst>
    <p:notesMasterId r:id="rId4"/>
  </p:notesMasterIdLst>
  <p:sldIdLst>
    <p:sldId id="256"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h+lkxATVeSAR8/f/aJTCjbhedCi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912" y="84"/>
      </p:cViewPr>
      <p:guideLst>
        <p:guide orient="horz" pos="2160"/>
        <p:guide pos="384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blipFill>
          <a:blip r:embed="rId2">
            <a:alphaModFix/>
          </a:blip>
          <a:stretch>
            <a:fillRect/>
          </a:stretch>
        </a:blipFill>
        <a:effectLst/>
      </p:bgPr>
    </p:bg>
    <p:spTree>
      <p:nvGrpSpPr>
        <p:cNvPr id="1" name="Shape 10"/>
        <p:cNvGrpSpPr/>
        <p:nvPr/>
      </p:nvGrpSpPr>
      <p:grpSpPr>
        <a:xfrm>
          <a:off x="0" y="0"/>
          <a:ext cx="0" cy="0"/>
          <a:chOff x="0" y="0"/>
          <a:chExt cx="0" cy="0"/>
        </a:xfrm>
      </p:grpSpPr>
      <p:sp>
        <p:nvSpPr>
          <p:cNvPr id="11" name="Google Shape;11;p3"/>
          <p:cNvSpPr txBox="1">
            <a:spLocks noGrp="1"/>
          </p:cNvSpPr>
          <p:nvPr>
            <p:ph type="title"/>
          </p:nvPr>
        </p:nvSpPr>
        <p:spPr>
          <a:xfrm>
            <a:off x="488648" y="-4627"/>
            <a:ext cx="11190515"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2" name="Google Shape;12;p3"/>
          <p:cNvSpPr txBox="1">
            <a:spLocks noGrp="1"/>
          </p:cNvSpPr>
          <p:nvPr>
            <p:ph type="body" idx="1"/>
          </p:nvPr>
        </p:nvSpPr>
        <p:spPr>
          <a:xfrm>
            <a:off x="18661" y="782956"/>
            <a:ext cx="5906278"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body" idx="2"/>
          </p:nvPr>
        </p:nvSpPr>
        <p:spPr>
          <a:xfrm>
            <a:off x="16933" y="5553961"/>
            <a:ext cx="4500034"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Google Shape;14;p3"/>
          <p:cNvSpPr txBox="1">
            <a:spLocks noGrp="1"/>
          </p:cNvSpPr>
          <p:nvPr>
            <p:ph type="body" idx="3"/>
          </p:nvPr>
        </p:nvSpPr>
        <p:spPr>
          <a:xfrm>
            <a:off x="5924939" y="1079049"/>
            <a:ext cx="630721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Google Shape;15;p3"/>
          <p:cNvSpPr txBox="1">
            <a:spLocks noGrp="1"/>
          </p:cNvSpPr>
          <p:nvPr>
            <p:ph type="body" idx="4"/>
          </p:nvPr>
        </p:nvSpPr>
        <p:spPr>
          <a:xfrm>
            <a:off x="5924939" y="2641148"/>
            <a:ext cx="630721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 name="Google Shape;16;p3"/>
          <p:cNvSpPr txBox="1">
            <a:spLocks noGrp="1"/>
          </p:cNvSpPr>
          <p:nvPr>
            <p:ph type="body" idx="5"/>
          </p:nvPr>
        </p:nvSpPr>
        <p:spPr>
          <a:xfrm>
            <a:off x="5924939" y="4214360"/>
            <a:ext cx="630721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7" name="Google Shape;17;p3" descr="horizontal-logo-green-text.jpg"/>
          <p:cNvPicPr preferRelativeResize="0"/>
          <p:nvPr/>
        </p:nvPicPr>
        <p:blipFill rotWithShape="1">
          <a:blip r:embed="rId3">
            <a:alphaModFix/>
          </a:blip>
          <a:srcRect/>
          <a:stretch/>
        </p:blipFill>
        <p:spPr>
          <a:xfrm>
            <a:off x="609603" y="6354777"/>
            <a:ext cx="2439785" cy="407987"/>
          </a:xfrm>
          <a:prstGeom prst="rect">
            <a:avLst/>
          </a:prstGeom>
          <a:noFill/>
          <a:ln>
            <a:noFill/>
          </a:ln>
        </p:spPr>
      </p:pic>
      <p:pic>
        <p:nvPicPr>
          <p:cNvPr id="18" name="Google Shape;18;p3" descr="EES_Logo2015.jpg"/>
          <p:cNvPicPr preferRelativeResize="0"/>
          <p:nvPr/>
        </p:nvPicPr>
        <p:blipFill rotWithShape="1">
          <a:blip r:embed="rId4">
            <a:alphaModFix/>
          </a:blip>
          <a:srcRect/>
          <a:stretch/>
        </p:blipFill>
        <p:spPr>
          <a:xfrm>
            <a:off x="9477195" y="6323281"/>
            <a:ext cx="1790936" cy="484632"/>
          </a:xfrm>
          <a:prstGeom prst="rect">
            <a:avLst/>
          </a:prstGeom>
          <a:noFill/>
          <a:ln>
            <a:noFill/>
          </a:ln>
        </p:spPr>
      </p:pic>
      <p:pic>
        <p:nvPicPr>
          <p:cNvPr id="19" name="Google Shape;19;p3" descr="Berkeley_Lab_Logo_Small.png"/>
          <p:cNvPicPr preferRelativeResize="0"/>
          <p:nvPr/>
        </p:nvPicPr>
        <p:blipFill rotWithShape="1">
          <a:blip r:embed="rId5">
            <a:alphaModFix/>
          </a:blip>
          <a:srcRect/>
          <a:stretch/>
        </p:blipFill>
        <p:spPr>
          <a:xfrm>
            <a:off x="11268131" y="6235626"/>
            <a:ext cx="822064" cy="640080"/>
          </a:xfrm>
          <a:prstGeom prst="rect">
            <a:avLst/>
          </a:prstGeom>
          <a:noFill/>
          <a:ln>
            <a:noFill/>
          </a:ln>
        </p:spPr>
      </p:pic>
      <p:sp>
        <p:nvSpPr>
          <p:cNvPr id="20" name="Google Shape;20;p3"/>
          <p:cNvSpPr>
            <a:spLocks noGrp="1"/>
          </p:cNvSpPr>
          <p:nvPr>
            <p:ph type="pic" idx="6"/>
          </p:nvPr>
        </p:nvSpPr>
        <p:spPr>
          <a:xfrm>
            <a:off x="4516967" y="6323014"/>
            <a:ext cx="4250267" cy="43973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Watershed Function SFA">
  <p:cSld name="Watershed Function SFA">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88648" y="-4627"/>
            <a:ext cx="11190515"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23" name="Google Shape;23;p4"/>
          <p:cNvSpPr txBox="1">
            <a:spLocks noGrp="1"/>
          </p:cNvSpPr>
          <p:nvPr>
            <p:ph type="body" idx="1"/>
          </p:nvPr>
        </p:nvSpPr>
        <p:spPr>
          <a:xfrm>
            <a:off x="18661" y="782956"/>
            <a:ext cx="5906278"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Google Shape;24;p4"/>
          <p:cNvSpPr txBox="1">
            <a:spLocks noGrp="1"/>
          </p:cNvSpPr>
          <p:nvPr>
            <p:ph type="body" idx="2"/>
          </p:nvPr>
        </p:nvSpPr>
        <p:spPr>
          <a:xfrm>
            <a:off x="16933" y="5553961"/>
            <a:ext cx="4500034"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5" name="Google Shape;25;p4"/>
          <p:cNvSpPr txBox="1">
            <a:spLocks noGrp="1"/>
          </p:cNvSpPr>
          <p:nvPr>
            <p:ph type="body" idx="3"/>
          </p:nvPr>
        </p:nvSpPr>
        <p:spPr>
          <a:xfrm>
            <a:off x="5924939" y="1079049"/>
            <a:ext cx="630721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4"/>
          <p:cNvSpPr txBox="1">
            <a:spLocks noGrp="1"/>
          </p:cNvSpPr>
          <p:nvPr>
            <p:ph type="body" idx="4"/>
          </p:nvPr>
        </p:nvSpPr>
        <p:spPr>
          <a:xfrm>
            <a:off x="5924939" y="2641148"/>
            <a:ext cx="630721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7" name="Google Shape;27;p4"/>
          <p:cNvSpPr txBox="1">
            <a:spLocks noGrp="1"/>
          </p:cNvSpPr>
          <p:nvPr>
            <p:ph type="body" idx="5"/>
          </p:nvPr>
        </p:nvSpPr>
        <p:spPr>
          <a:xfrm>
            <a:off x="5924939" y="4214360"/>
            <a:ext cx="630721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28" name="Google Shape;28;p4" descr="horizontal-logo-green-text.jpg"/>
          <p:cNvPicPr preferRelativeResize="0"/>
          <p:nvPr/>
        </p:nvPicPr>
        <p:blipFill rotWithShape="1">
          <a:blip r:embed="rId3">
            <a:alphaModFix/>
          </a:blip>
          <a:srcRect/>
          <a:stretch/>
        </p:blipFill>
        <p:spPr>
          <a:xfrm>
            <a:off x="609603" y="6354777"/>
            <a:ext cx="2439785" cy="407987"/>
          </a:xfrm>
          <a:prstGeom prst="rect">
            <a:avLst/>
          </a:prstGeom>
          <a:noFill/>
          <a:ln>
            <a:noFill/>
          </a:ln>
        </p:spPr>
      </p:pic>
      <p:pic>
        <p:nvPicPr>
          <p:cNvPr id="29" name="Google Shape;29;p4" descr="EES_Logo2015.jpg"/>
          <p:cNvPicPr preferRelativeResize="0"/>
          <p:nvPr/>
        </p:nvPicPr>
        <p:blipFill rotWithShape="1">
          <a:blip r:embed="rId4">
            <a:alphaModFix/>
          </a:blip>
          <a:srcRect/>
          <a:stretch/>
        </p:blipFill>
        <p:spPr>
          <a:xfrm>
            <a:off x="9477195" y="6323281"/>
            <a:ext cx="1790936" cy="484632"/>
          </a:xfrm>
          <a:prstGeom prst="rect">
            <a:avLst/>
          </a:prstGeom>
          <a:noFill/>
          <a:ln>
            <a:noFill/>
          </a:ln>
        </p:spPr>
      </p:pic>
      <p:pic>
        <p:nvPicPr>
          <p:cNvPr id="30" name="Google Shape;30;p4" descr="Berkeley_Lab_Logo_Small.png"/>
          <p:cNvPicPr preferRelativeResize="0"/>
          <p:nvPr/>
        </p:nvPicPr>
        <p:blipFill rotWithShape="1">
          <a:blip r:embed="rId5">
            <a:alphaModFix/>
          </a:blip>
          <a:srcRect/>
          <a:stretch/>
        </p:blipFill>
        <p:spPr>
          <a:xfrm>
            <a:off x="11268131" y="6235626"/>
            <a:ext cx="822064" cy="640080"/>
          </a:xfrm>
          <a:prstGeom prst="rect">
            <a:avLst/>
          </a:prstGeom>
          <a:noFill/>
          <a:ln>
            <a:noFill/>
          </a:ln>
        </p:spPr>
      </p:pic>
      <p:pic>
        <p:nvPicPr>
          <p:cNvPr id="31" name="Google Shape;31;p4" descr="ERSP_2010(SBR)-logo.png"/>
          <p:cNvPicPr preferRelativeResize="0"/>
          <p:nvPr/>
        </p:nvPicPr>
        <p:blipFill rotWithShape="1">
          <a:blip r:embed="rId6">
            <a:alphaModFix/>
          </a:blip>
          <a:srcRect/>
          <a:stretch/>
        </p:blipFill>
        <p:spPr>
          <a:xfrm>
            <a:off x="3274500" y="6294130"/>
            <a:ext cx="545549" cy="536820"/>
          </a:xfrm>
          <a:prstGeom prst="rect">
            <a:avLst/>
          </a:prstGeom>
          <a:noFill/>
          <a:ln>
            <a:noFill/>
          </a:ln>
        </p:spPr>
      </p:pic>
      <p:pic>
        <p:nvPicPr>
          <p:cNvPr id="32" name="Google Shape;32;p4"/>
          <p:cNvPicPr preferRelativeResize="0"/>
          <p:nvPr/>
        </p:nvPicPr>
        <p:blipFill rotWithShape="1">
          <a:blip r:embed="rId7">
            <a:alphaModFix/>
          </a:blip>
          <a:srcRect/>
          <a:stretch/>
        </p:blipFill>
        <p:spPr>
          <a:xfrm>
            <a:off x="8781179" y="6294130"/>
            <a:ext cx="574378" cy="548640"/>
          </a:xfrm>
          <a:prstGeom prst="rect">
            <a:avLst/>
          </a:prstGeom>
          <a:noFill/>
          <a:ln>
            <a:noFill/>
          </a:ln>
        </p:spPr>
      </p:pic>
      <p:sp>
        <p:nvSpPr>
          <p:cNvPr id="33" name="Google Shape;33;p4"/>
          <p:cNvSpPr txBox="1">
            <a:spLocks noGrp="1"/>
          </p:cNvSpPr>
          <p:nvPr>
            <p:ph type="body" idx="6"/>
          </p:nvPr>
        </p:nvSpPr>
        <p:spPr>
          <a:xfrm>
            <a:off x="19051" y="5308601"/>
            <a:ext cx="4497916" cy="2460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00"/>
              </a:spcBef>
              <a:spcAft>
                <a:spcPts val="0"/>
              </a:spcAft>
              <a:buClr>
                <a:srgbClr val="008000"/>
              </a:buClr>
              <a:buSzPts val="1000"/>
              <a:buFont typeface="Arial"/>
              <a:buNone/>
              <a:defRPr sz="1000" b="1"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Google Shape;34;p4"/>
          <p:cNvSpPr>
            <a:spLocks noGrp="1"/>
          </p:cNvSpPr>
          <p:nvPr>
            <p:ph type="pic" idx="7"/>
          </p:nvPr>
        </p:nvSpPr>
        <p:spPr>
          <a:xfrm>
            <a:off x="4516967" y="6323014"/>
            <a:ext cx="4250267" cy="439737"/>
          </a:xfrm>
          <a:prstGeom prst="rect">
            <a:avLst/>
          </a:prstGeom>
          <a:no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Other (EESA 2)">
  <p:cSld name="1_Other (EESA 2)">
    <p:spTree>
      <p:nvGrpSpPr>
        <p:cNvPr id="1" name="Shape 36"/>
        <p:cNvGrpSpPr/>
        <p:nvPr/>
      </p:nvGrpSpPr>
      <p:grpSpPr>
        <a:xfrm>
          <a:off x="0" y="0"/>
          <a:ext cx="0" cy="0"/>
          <a:chOff x="0" y="0"/>
          <a:chExt cx="0" cy="0"/>
        </a:xfrm>
      </p:grpSpPr>
      <p:sp>
        <p:nvSpPr>
          <p:cNvPr id="37" name="Google Shape;37;p6"/>
          <p:cNvSpPr txBox="1">
            <a:spLocks noGrp="1"/>
          </p:cNvSpPr>
          <p:nvPr>
            <p:ph type="body" idx="1"/>
          </p:nvPr>
        </p:nvSpPr>
        <p:spPr>
          <a:xfrm>
            <a:off x="18661" y="782956"/>
            <a:ext cx="5906278"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accent4"/>
              </a:buClr>
              <a:buSzPts val="1800"/>
              <a:buFont typeface="Arial"/>
              <a:buNone/>
              <a:defRPr sz="1800" b="0" i="0" u="none" strike="noStrike" cap="none">
                <a:solidFill>
                  <a:schemeClr val="accent4"/>
                </a:solidFill>
                <a:latin typeface="Arial"/>
                <a:ea typeface="Arial"/>
                <a:cs typeface="Arial"/>
                <a:sym typeface="Arial"/>
              </a:defRPr>
            </a:lvl1pPr>
            <a:lvl2pPr marL="914400" marR="0" lvl="1" indent="-228600" algn="l" rtl="0">
              <a:spcBef>
                <a:spcPts val="280"/>
              </a:spcBef>
              <a:spcAft>
                <a:spcPts val="0"/>
              </a:spcAft>
              <a:buClr>
                <a:schemeClr val="accent4"/>
              </a:buClr>
              <a:buSzPts val="1400"/>
              <a:buFont typeface="Arial"/>
              <a:buNone/>
              <a:defRPr sz="1400" b="0" i="0" u="none" strike="noStrike" cap="none">
                <a:solidFill>
                  <a:schemeClr val="accent4"/>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body" idx="2"/>
          </p:nvPr>
        </p:nvSpPr>
        <p:spPr>
          <a:xfrm>
            <a:off x="16933" y="5553961"/>
            <a:ext cx="4500034"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E86E25"/>
              </a:buClr>
              <a:buSzPts val="1000"/>
              <a:buFont typeface="Arial"/>
              <a:buNone/>
              <a:defRPr sz="1000" b="0" i="0" u="none" strike="noStrike" cap="none">
                <a:solidFill>
                  <a:srgbClr val="E86E25"/>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body" idx="3"/>
          </p:nvPr>
        </p:nvSpPr>
        <p:spPr>
          <a:xfrm>
            <a:off x="5924939" y="1079049"/>
            <a:ext cx="630721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body" idx="4"/>
          </p:nvPr>
        </p:nvSpPr>
        <p:spPr>
          <a:xfrm>
            <a:off x="5924939" y="2641148"/>
            <a:ext cx="630721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body" idx="5"/>
          </p:nvPr>
        </p:nvSpPr>
        <p:spPr>
          <a:xfrm>
            <a:off x="5924939" y="4214360"/>
            <a:ext cx="630721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rgbClr val="1C75BC"/>
              </a:buClr>
              <a:buSzPts val="1400"/>
              <a:buFont typeface="Arial"/>
              <a:buChar char="‒"/>
              <a:defRPr sz="14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2" name="Google Shape;42;p6" descr="EES_Logo2015.jpg"/>
          <p:cNvPicPr preferRelativeResize="0"/>
          <p:nvPr/>
        </p:nvPicPr>
        <p:blipFill rotWithShape="1">
          <a:blip r:embed="rId2">
            <a:alphaModFix/>
          </a:blip>
          <a:srcRect/>
          <a:stretch/>
        </p:blipFill>
        <p:spPr>
          <a:xfrm>
            <a:off x="9477195" y="6323281"/>
            <a:ext cx="1790936" cy="484632"/>
          </a:xfrm>
          <a:prstGeom prst="rect">
            <a:avLst/>
          </a:prstGeom>
          <a:noFill/>
          <a:ln>
            <a:noFill/>
          </a:ln>
        </p:spPr>
      </p:pic>
      <p:pic>
        <p:nvPicPr>
          <p:cNvPr id="43" name="Google Shape;43;p6" descr="Berkeley_Lab_Logo_Small.png"/>
          <p:cNvPicPr preferRelativeResize="0"/>
          <p:nvPr/>
        </p:nvPicPr>
        <p:blipFill rotWithShape="1">
          <a:blip r:embed="rId3">
            <a:alphaModFix/>
          </a:blip>
          <a:srcRect/>
          <a:stretch/>
        </p:blipFill>
        <p:spPr>
          <a:xfrm>
            <a:off x="11268131" y="6235626"/>
            <a:ext cx="822064" cy="640080"/>
          </a:xfrm>
          <a:prstGeom prst="rect">
            <a:avLst/>
          </a:prstGeom>
          <a:noFill/>
          <a:ln>
            <a:noFill/>
          </a:ln>
        </p:spPr>
      </p:pic>
      <p:sp>
        <p:nvSpPr>
          <p:cNvPr id="44" name="Google Shape;44;p6"/>
          <p:cNvSpPr>
            <a:spLocks noGrp="1"/>
          </p:cNvSpPr>
          <p:nvPr>
            <p:ph type="pic" idx="6"/>
          </p:nvPr>
        </p:nvSpPr>
        <p:spPr>
          <a:xfrm>
            <a:off x="4516967" y="6323014"/>
            <a:ext cx="4250267" cy="439737"/>
          </a:xfrm>
          <a:prstGeom prst="rect">
            <a:avLst/>
          </a:prstGeom>
          <a:noFill/>
          <a:ln>
            <a:noFill/>
          </a:ln>
        </p:spPr>
      </p:sp>
      <p:sp>
        <p:nvSpPr>
          <p:cNvPr id="45" name="Google Shape;45;p6"/>
          <p:cNvSpPr>
            <a:spLocks noGrp="1"/>
          </p:cNvSpPr>
          <p:nvPr>
            <p:ph type="pic" idx="7"/>
          </p:nvPr>
        </p:nvSpPr>
        <p:spPr>
          <a:xfrm>
            <a:off x="463128" y="6330634"/>
            <a:ext cx="3844713" cy="439737"/>
          </a:xfrm>
          <a:prstGeom prst="rect">
            <a:avLst/>
          </a:prstGeom>
          <a:noFill/>
          <a:ln>
            <a:noFill/>
          </a:ln>
        </p:spPr>
      </p:sp>
      <p:sp>
        <p:nvSpPr>
          <p:cNvPr id="46" name="Google Shape;46;p6"/>
          <p:cNvSpPr txBox="1">
            <a:spLocks noGrp="1"/>
          </p:cNvSpPr>
          <p:nvPr>
            <p:ph type="title"/>
          </p:nvPr>
        </p:nvSpPr>
        <p:spPr>
          <a:xfrm>
            <a:off x="0" y="0"/>
            <a:ext cx="12192000" cy="708660"/>
          </a:xfrm>
          <a:prstGeom prst="rect">
            <a:avLst/>
          </a:prstGeom>
          <a:solidFill>
            <a:srgbClr val="1C75BC"/>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cxnSp>
        <p:nvCxnSpPr>
          <p:cNvPr id="47" name="Google Shape;47;p6"/>
          <p:cNvCxnSpPr/>
          <p:nvPr/>
        </p:nvCxnSpPr>
        <p:spPr>
          <a:xfrm>
            <a:off x="0" y="734513"/>
            <a:ext cx="12192000" cy="0"/>
          </a:xfrm>
          <a:prstGeom prst="straightConnector1">
            <a:avLst/>
          </a:prstGeom>
          <a:noFill/>
          <a:ln w="50800" cap="flat" cmpd="thickThin">
            <a:solidFill>
              <a:srgbClr val="88AC2E"/>
            </a:solidFill>
            <a:prstDash val="solid"/>
            <a:round/>
            <a:headEnd type="none" w="sm" len="sm"/>
            <a:tailEnd type="none" w="sm" len="sm"/>
          </a:ln>
        </p:spPr>
      </p:cxnSp>
      <p:cxnSp>
        <p:nvCxnSpPr>
          <p:cNvPr id="48" name="Google Shape;48;p6"/>
          <p:cNvCxnSpPr/>
          <p:nvPr/>
        </p:nvCxnSpPr>
        <p:spPr>
          <a:xfrm>
            <a:off x="0" y="6242253"/>
            <a:ext cx="12192000" cy="0"/>
          </a:xfrm>
          <a:prstGeom prst="straightConnector1">
            <a:avLst/>
          </a:prstGeom>
          <a:noFill/>
          <a:ln w="31750" cap="flat" cmpd="sng">
            <a:solidFill>
              <a:srgbClr val="88AC2E"/>
            </a:solidFill>
            <a:prstDash val="solid"/>
            <a:round/>
            <a:headEnd type="none" w="sm" len="sm"/>
            <a:tailEnd type="none" w="sm" len="sm"/>
          </a:ln>
          <a:effectLst>
            <a:reflection endPos="50000" dist="12700" dir="5400000" sy="-100000" algn="bl" rotWithShape="0"/>
          </a:effectLst>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Other (EESA 2)">
  <p:cSld name="2_Other (EESA 2)">
    <p:spTree>
      <p:nvGrpSpPr>
        <p:cNvPr id="1" name="Shape 49"/>
        <p:cNvGrpSpPr/>
        <p:nvPr/>
      </p:nvGrpSpPr>
      <p:grpSpPr>
        <a:xfrm>
          <a:off x="0" y="0"/>
          <a:ext cx="0" cy="0"/>
          <a:chOff x="0" y="0"/>
          <a:chExt cx="0" cy="0"/>
        </a:xfrm>
      </p:grpSpPr>
      <p:sp>
        <p:nvSpPr>
          <p:cNvPr id="50" name="Google Shape;50;p7"/>
          <p:cNvSpPr txBox="1">
            <a:spLocks noGrp="1"/>
          </p:cNvSpPr>
          <p:nvPr>
            <p:ph type="body" idx="1"/>
          </p:nvPr>
        </p:nvSpPr>
        <p:spPr>
          <a:xfrm>
            <a:off x="18661" y="782956"/>
            <a:ext cx="5906278"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accent4"/>
              </a:buClr>
              <a:buSzPts val="1800"/>
              <a:buFont typeface="Arial"/>
              <a:buNone/>
              <a:defRPr sz="1800" b="0" i="0" u="none" strike="noStrike" cap="none">
                <a:solidFill>
                  <a:schemeClr val="accent4"/>
                </a:solidFill>
                <a:latin typeface="Arial"/>
                <a:ea typeface="Arial"/>
                <a:cs typeface="Arial"/>
                <a:sym typeface="Arial"/>
              </a:defRPr>
            </a:lvl1pPr>
            <a:lvl2pPr marL="914400" marR="0" lvl="1" indent="-228600" algn="l" rtl="0">
              <a:spcBef>
                <a:spcPts val="280"/>
              </a:spcBef>
              <a:spcAft>
                <a:spcPts val="0"/>
              </a:spcAft>
              <a:buClr>
                <a:schemeClr val="accent4"/>
              </a:buClr>
              <a:buSzPts val="1400"/>
              <a:buFont typeface="Arial"/>
              <a:buNone/>
              <a:defRPr sz="1400" b="0" i="0" u="none" strike="noStrike" cap="none">
                <a:solidFill>
                  <a:schemeClr val="accent4"/>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body" idx="2"/>
          </p:nvPr>
        </p:nvSpPr>
        <p:spPr>
          <a:xfrm>
            <a:off x="16933" y="5553961"/>
            <a:ext cx="4500034"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E86E25"/>
              </a:buClr>
              <a:buSzPts val="1000"/>
              <a:buFont typeface="Arial"/>
              <a:buNone/>
              <a:defRPr sz="1000" b="0" i="0" u="none" strike="noStrike" cap="none">
                <a:solidFill>
                  <a:srgbClr val="E86E25"/>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body" idx="3"/>
          </p:nvPr>
        </p:nvSpPr>
        <p:spPr>
          <a:xfrm>
            <a:off x="5924939" y="1079049"/>
            <a:ext cx="630721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7"/>
          <p:cNvSpPr txBox="1">
            <a:spLocks noGrp="1"/>
          </p:cNvSpPr>
          <p:nvPr>
            <p:ph type="body" idx="4"/>
          </p:nvPr>
        </p:nvSpPr>
        <p:spPr>
          <a:xfrm>
            <a:off x="5924939" y="2641148"/>
            <a:ext cx="630721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1C75BC"/>
              </a:buClr>
              <a:buSzPts val="1600"/>
              <a:buFont typeface="Arial"/>
              <a:buNone/>
              <a:defRPr sz="16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4" name="Google Shape;54;p7"/>
          <p:cNvSpPr txBox="1">
            <a:spLocks noGrp="1"/>
          </p:cNvSpPr>
          <p:nvPr>
            <p:ph type="body" idx="5"/>
          </p:nvPr>
        </p:nvSpPr>
        <p:spPr>
          <a:xfrm>
            <a:off x="5924939" y="4214360"/>
            <a:ext cx="6307215" cy="2034041"/>
          </a:xfrm>
          <a:prstGeom prst="rect">
            <a:avLst/>
          </a:prstGeom>
          <a:noFill/>
          <a:ln>
            <a:noFill/>
          </a:ln>
        </p:spPr>
        <p:txBody>
          <a:bodyPr spcFirstLastPara="1" wrap="square" lIns="91425" tIns="45700" rIns="91425" bIns="45700" anchor="t" anchorCtr="0">
            <a:normAutofit/>
          </a:bodyPr>
          <a:lstStyle>
            <a:lvl1pPr marL="457200" marR="0" lvl="0" indent="-317500" algn="l" rtl="0">
              <a:spcBef>
                <a:spcPts val="280"/>
              </a:spcBef>
              <a:spcAft>
                <a:spcPts val="0"/>
              </a:spcAft>
              <a:buClr>
                <a:srgbClr val="1C75BC"/>
              </a:buClr>
              <a:buSzPts val="1400"/>
              <a:buFont typeface="Arial"/>
              <a:buChar char="‒"/>
              <a:defRPr sz="1400" b="0" i="0" u="none" strike="noStrike" cap="none">
                <a:solidFill>
                  <a:srgbClr val="1C75BC"/>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5" name="Google Shape;55;p7" descr="EES_Logo2015.jpg"/>
          <p:cNvPicPr preferRelativeResize="0"/>
          <p:nvPr/>
        </p:nvPicPr>
        <p:blipFill rotWithShape="1">
          <a:blip r:embed="rId2">
            <a:alphaModFix/>
          </a:blip>
          <a:srcRect/>
          <a:stretch/>
        </p:blipFill>
        <p:spPr>
          <a:xfrm>
            <a:off x="9477195" y="6323281"/>
            <a:ext cx="1790936" cy="484632"/>
          </a:xfrm>
          <a:prstGeom prst="rect">
            <a:avLst/>
          </a:prstGeom>
          <a:noFill/>
          <a:ln>
            <a:noFill/>
          </a:ln>
        </p:spPr>
      </p:pic>
      <p:pic>
        <p:nvPicPr>
          <p:cNvPr id="56" name="Google Shape;56;p7" descr="Berkeley_Lab_Logo_Small.png"/>
          <p:cNvPicPr preferRelativeResize="0"/>
          <p:nvPr/>
        </p:nvPicPr>
        <p:blipFill rotWithShape="1">
          <a:blip r:embed="rId3">
            <a:alphaModFix/>
          </a:blip>
          <a:srcRect/>
          <a:stretch/>
        </p:blipFill>
        <p:spPr>
          <a:xfrm>
            <a:off x="11268131" y="6235626"/>
            <a:ext cx="822064" cy="640080"/>
          </a:xfrm>
          <a:prstGeom prst="rect">
            <a:avLst/>
          </a:prstGeom>
          <a:noFill/>
          <a:ln>
            <a:noFill/>
          </a:ln>
        </p:spPr>
      </p:pic>
      <p:sp>
        <p:nvSpPr>
          <p:cNvPr id="57" name="Google Shape;57;p7"/>
          <p:cNvSpPr>
            <a:spLocks noGrp="1"/>
          </p:cNvSpPr>
          <p:nvPr>
            <p:ph type="pic" idx="6"/>
          </p:nvPr>
        </p:nvSpPr>
        <p:spPr>
          <a:xfrm>
            <a:off x="4516967" y="6323014"/>
            <a:ext cx="4250267" cy="439737"/>
          </a:xfrm>
          <a:prstGeom prst="rect">
            <a:avLst/>
          </a:prstGeom>
          <a:noFill/>
          <a:ln>
            <a:noFill/>
          </a:ln>
        </p:spPr>
      </p:sp>
      <p:sp>
        <p:nvSpPr>
          <p:cNvPr id="58" name="Google Shape;58;p7"/>
          <p:cNvSpPr>
            <a:spLocks noGrp="1"/>
          </p:cNvSpPr>
          <p:nvPr>
            <p:ph type="pic" idx="7"/>
          </p:nvPr>
        </p:nvSpPr>
        <p:spPr>
          <a:xfrm>
            <a:off x="463128" y="6330634"/>
            <a:ext cx="3844713" cy="439737"/>
          </a:xfrm>
          <a:prstGeom prst="rect">
            <a:avLst/>
          </a:prstGeom>
          <a:noFill/>
          <a:ln>
            <a:noFill/>
          </a:ln>
        </p:spPr>
      </p:sp>
      <p:sp>
        <p:nvSpPr>
          <p:cNvPr id="59" name="Google Shape;59;p7"/>
          <p:cNvSpPr/>
          <p:nvPr/>
        </p:nvSpPr>
        <p:spPr>
          <a:xfrm>
            <a:off x="1" y="330201"/>
            <a:ext cx="12187767" cy="238125"/>
          </a:xfrm>
          <a:prstGeom prst="wave">
            <a:avLst>
              <a:gd name="adj1" fmla="val 12500"/>
              <a:gd name="adj2" fmla="val 0"/>
            </a:avLst>
          </a:prstGeom>
          <a:solidFill>
            <a:srgbClr val="E36C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0" name="Google Shape;60;p7"/>
          <p:cNvSpPr/>
          <p:nvPr/>
        </p:nvSpPr>
        <p:spPr>
          <a:xfrm>
            <a:off x="4234" y="311151"/>
            <a:ext cx="12187767" cy="219075"/>
          </a:xfrm>
          <a:prstGeom prst="wave">
            <a:avLst>
              <a:gd name="adj1" fmla="val 12500"/>
              <a:gd name="adj2" fmla="val 0"/>
            </a:avLst>
          </a:prstGeom>
          <a:gradFill>
            <a:gsLst>
              <a:gs pos="0">
                <a:srgbClr val="FFCC66"/>
              </a:gs>
              <a:gs pos="100000">
                <a:srgbClr val="FFF495"/>
              </a:gs>
            </a:gsLst>
            <a:lin ang="6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1" name="Google Shape;61;p7"/>
          <p:cNvSpPr/>
          <p:nvPr/>
        </p:nvSpPr>
        <p:spPr>
          <a:xfrm>
            <a:off x="1" y="263526"/>
            <a:ext cx="12187767" cy="233363"/>
          </a:xfrm>
          <a:prstGeom prst="wave">
            <a:avLst>
              <a:gd name="adj1" fmla="val 12500"/>
              <a:gd name="adj2" fmla="val 0"/>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2" name="Google Shape;62;p7"/>
          <p:cNvSpPr/>
          <p:nvPr/>
        </p:nvSpPr>
        <p:spPr>
          <a:xfrm>
            <a:off x="0" y="65088"/>
            <a:ext cx="12192000" cy="361950"/>
          </a:xfrm>
          <a:prstGeom prst="wave">
            <a:avLst>
              <a:gd name="adj1" fmla="val 12500"/>
              <a:gd name="adj2" fmla="val 0"/>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3" name="Google Shape;63;p7"/>
          <p:cNvSpPr/>
          <p:nvPr/>
        </p:nvSpPr>
        <p:spPr>
          <a:xfrm>
            <a:off x="0" y="0"/>
            <a:ext cx="12192000" cy="304800"/>
          </a:xfrm>
          <a:prstGeom prst="rect">
            <a:avLst/>
          </a:prstGeom>
          <a:gradFill>
            <a:gsLst>
              <a:gs pos="0">
                <a:srgbClr val="004177"/>
              </a:gs>
              <a:gs pos="50000">
                <a:srgbClr val="005EAC"/>
              </a:gs>
              <a:gs pos="100000">
                <a:srgbClr val="0072CE"/>
              </a:gs>
            </a:gsLst>
            <a:lin ang="27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4" name="Google Shape;64;p7"/>
          <p:cNvSpPr/>
          <p:nvPr/>
        </p:nvSpPr>
        <p:spPr>
          <a:xfrm>
            <a:off x="-4233" y="557213"/>
            <a:ext cx="12196233" cy="233362"/>
          </a:xfrm>
          <a:prstGeom prst="wave">
            <a:avLst>
              <a:gd name="adj1" fmla="val 12500"/>
              <a:gd name="adj2" fmla="val 0"/>
            </a:avLst>
          </a:prstGeom>
          <a:solidFill>
            <a:srgbClr val="6BA42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5" name="Google Shape;65;p7"/>
          <p:cNvSpPr txBox="1">
            <a:spLocks noGrp="1"/>
          </p:cNvSpPr>
          <p:nvPr>
            <p:ph type="title"/>
          </p:nvPr>
        </p:nvSpPr>
        <p:spPr>
          <a:xfrm>
            <a:off x="0" y="0"/>
            <a:ext cx="12192000"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cxnSp>
        <p:nvCxnSpPr>
          <p:cNvPr id="66" name="Google Shape;66;p7"/>
          <p:cNvCxnSpPr/>
          <p:nvPr/>
        </p:nvCxnSpPr>
        <p:spPr>
          <a:xfrm>
            <a:off x="0" y="734513"/>
            <a:ext cx="12192000" cy="0"/>
          </a:xfrm>
          <a:prstGeom prst="straightConnector1">
            <a:avLst/>
          </a:prstGeom>
          <a:noFill/>
          <a:ln w="50800" cap="flat" cmpd="thickThin">
            <a:solidFill>
              <a:srgbClr val="88AC2E"/>
            </a:solidFill>
            <a:prstDash val="solid"/>
            <a:round/>
            <a:headEnd type="none" w="sm" len="sm"/>
            <a:tailEnd type="none" w="sm" len="sm"/>
          </a:ln>
        </p:spPr>
      </p:cxnSp>
      <p:cxnSp>
        <p:nvCxnSpPr>
          <p:cNvPr id="67" name="Google Shape;67;p7"/>
          <p:cNvCxnSpPr/>
          <p:nvPr/>
        </p:nvCxnSpPr>
        <p:spPr>
          <a:xfrm>
            <a:off x="0" y="6242253"/>
            <a:ext cx="12192000" cy="0"/>
          </a:xfrm>
          <a:prstGeom prst="straightConnector1">
            <a:avLst/>
          </a:prstGeom>
          <a:noFill/>
          <a:ln w="31750" cap="flat" cmpd="sng">
            <a:solidFill>
              <a:srgbClr val="88AC2E"/>
            </a:solidFill>
            <a:prstDash val="solid"/>
            <a:round/>
            <a:headEnd type="none" w="sm" len="sm"/>
            <a:tailEnd type="none" w="sm" len="sm"/>
          </a:ln>
          <a:effectLst>
            <a:reflection endPos="50000" dist="12700" dir="5400000" sy="-100000" algn="bl" rotWithShape="0"/>
          </a:effectLst>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
          <p:cNvSpPr txBox="1">
            <a:spLocks noGrp="1"/>
          </p:cNvSpPr>
          <p:nvPr>
            <p:ph type="title"/>
          </p:nvPr>
        </p:nvSpPr>
        <p:spPr>
          <a:xfrm>
            <a:off x="500698" y="52185"/>
            <a:ext cx="11190600" cy="708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dirty="0"/>
              <a:t>Climate change will increase biomass proportion of global forest carbon stocks under an SSP5–8.5 climate trajectory</a:t>
            </a:r>
            <a:endParaRPr sz="2200" dirty="0"/>
          </a:p>
        </p:txBody>
      </p:sp>
      <p:sp>
        <p:nvSpPr>
          <p:cNvPr id="73" name="Google Shape;73;p1"/>
          <p:cNvSpPr txBox="1">
            <a:spLocks noGrp="1"/>
          </p:cNvSpPr>
          <p:nvPr>
            <p:ph type="body" idx="2"/>
          </p:nvPr>
        </p:nvSpPr>
        <p:spPr>
          <a:xfrm>
            <a:off x="138125" y="4635575"/>
            <a:ext cx="5884500" cy="1029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008000"/>
              </a:buClr>
              <a:buSzPts val="1200"/>
              <a:buNone/>
            </a:pPr>
            <a:r>
              <a:rPr lang="en-US" sz="1200"/>
              <a:t>Figure. Observationally-inferred biomass to ecosystem carbon ratio varies across global forest biomes. Data-derived plant biomass to ecosystem carbon ratios across (a) global land areas covered by forests, (b) global forest biomes (moist tropical forests (MTF), tropical and subtropical dry forests (TSDF), temperate forests (TF), and boreal forests (BF)), and (c) across latitudes. </a:t>
            </a:r>
            <a:endParaRPr sz="1200"/>
          </a:p>
        </p:txBody>
      </p:sp>
      <p:sp>
        <p:nvSpPr>
          <p:cNvPr id="74" name="Google Shape;74;p1"/>
          <p:cNvSpPr txBox="1">
            <a:spLocks noGrp="1"/>
          </p:cNvSpPr>
          <p:nvPr>
            <p:ph type="body" idx="3"/>
          </p:nvPr>
        </p:nvSpPr>
        <p:spPr>
          <a:xfrm>
            <a:off x="5772539" y="1079049"/>
            <a:ext cx="6307200" cy="1214100"/>
          </a:xfrm>
          <a:prstGeom prst="rect">
            <a:avLst/>
          </a:prstGeom>
          <a:noFill/>
          <a:ln>
            <a:noFill/>
          </a:ln>
        </p:spPr>
        <p:txBody>
          <a:bodyPr spcFirstLastPara="1" wrap="square" lIns="91425" tIns="45700" rIns="91425" bIns="45700" anchor="t" anchorCtr="0">
            <a:noAutofit/>
          </a:bodyPr>
          <a:lstStyle/>
          <a:p>
            <a:pPr marL="228600" lvl="0" indent="0" algn="l" rtl="0">
              <a:spcBef>
                <a:spcPts val="0"/>
              </a:spcBef>
              <a:spcAft>
                <a:spcPts val="0"/>
              </a:spcAft>
              <a:buClr>
                <a:schemeClr val="dk1"/>
              </a:buClr>
              <a:buSzPts val="1600"/>
              <a:buNone/>
            </a:pPr>
            <a:r>
              <a:rPr lang="en-US"/>
              <a:t>A large amount of carbon is stored in global forests. However, the fraction of carbon stored as plant biomass vs. soil organic carbon varies among forest types, and potential changes over the 21st century are uncertain.</a:t>
            </a:r>
            <a:endParaRPr/>
          </a:p>
          <a:p>
            <a:pPr marL="228600" lvl="0" indent="0" algn="l" rtl="0">
              <a:spcBef>
                <a:spcPts val="0"/>
              </a:spcBef>
              <a:spcAft>
                <a:spcPts val="0"/>
              </a:spcAft>
              <a:buClr>
                <a:schemeClr val="dk1"/>
              </a:buClr>
              <a:buSzPts val="1600"/>
              <a:buNone/>
            </a:pPr>
            <a:endParaRPr/>
          </a:p>
          <a:p>
            <a:pPr marL="228600" lvl="0" indent="0" algn="l" rtl="0">
              <a:spcBef>
                <a:spcPts val="320"/>
              </a:spcBef>
              <a:spcAft>
                <a:spcPts val="0"/>
              </a:spcAft>
              <a:buClr>
                <a:schemeClr val="dk1"/>
              </a:buClr>
              <a:buSzPts val="1600"/>
              <a:buNone/>
            </a:pPr>
            <a:endParaRPr/>
          </a:p>
        </p:txBody>
      </p:sp>
      <p:sp>
        <p:nvSpPr>
          <p:cNvPr id="75" name="Google Shape;75;p1"/>
          <p:cNvSpPr txBox="1">
            <a:spLocks noGrp="1"/>
          </p:cNvSpPr>
          <p:nvPr>
            <p:ph type="body" idx="4"/>
          </p:nvPr>
        </p:nvSpPr>
        <p:spPr>
          <a:xfrm>
            <a:off x="6022750" y="2675063"/>
            <a:ext cx="6057000" cy="1212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600"/>
              <a:buNone/>
            </a:pPr>
            <a:r>
              <a:rPr lang="en-US" dirty="0"/>
              <a:t>We used extensive data derived from inventories and remote sensing and CMIP6 models. Over the 21st century, we showed that the ratio of biomass to ecosystem carbon in global forests will increase, with the largest increases in boreal forests and lowest increases in moist tropical forests.</a:t>
            </a:r>
            <a:endParaRPr dirty="0"/>
          </a:p>
        </p:txBody>
      </p:sp>
      <p:sp>
        <p:nvSpPr>
          <p:cNvPr id="76" name="Google Shape;76;p1"/>
          <p:cNvSpPr txBox="1">
            <a:spLocks noGrp="1"/>
          </p:cNvSpPr>
          <p:nvPr>
            <p:ph type="body" idx="5"/>
          </p:nvPr>
        </p:nvSpPr>
        <p:spPr>
          <a:xfrm>
            <a:off x="5924975" y="4518927"/>
            <a:ext cx="6307200" cy="167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600"/>
              <a:buNone/>
            </a:pPr>
            <a:r>
              <a:rPr lang="en-US" sz="1600"/>
              <a:t>Alterations in the structure of global forests and the distribution of carbon within ecosystems, leading to a higher proportion of carbon stored in plant biomass, will have important implications for surface energy balances, disturbance regimes, ecosystem carbon balance, and thus feedbacks with the climate system.</a:t>
            </a:r>
            <a:endParaRPr sz="1600"/>
          </a:p>
        </p:txBody>
      </p:sp>
      <p:sp>
        <p:nvSpPr>
          <p:cNvPr id="77" name="Google Shape;77;p1"/>
          <p:cNvSpPr txBox="1"/>
          <p:nvPr/>
        </p:nvSpPr>
        <p:spPr>
          <a:xfrm>
            <a:off x="5924902" y="2243232"/>
            <a:ext cx="3749100" cy="278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Approach and Results </a:t>
            </a:r>
            <a:endParaRPr/>
          </a:p>
        </p:txBody>
      </p:sp>
      <p:sp>
        <p:nvSpPr>
          <p:cNvPr id="78" name="Google Shape;78;p1"/>
          <p:cNvSpPr txBox="1"/>
          <p:nvPr/>
        </p:nvSpPr>
        <p:spPr>
          <a:xfrm>
            <a:off x="5924977" y="4041125"/>
            <a:ext cx="3749100" cy="278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Significance</a:t>
            </a:r>
            <a:endParaRPr/>
          </a:p>
        </p:txBody>
      </p:sp>
      <p:sp>
        <p:nvSpPr>
          <p:cNvPr id="79" name="Google Shape;79;p1"/>
          <p:cNvSpPr txBox="1"/>
          <p:nvPr/>
        </p:nvSpPr>
        <p:spPr>
          <a:xfrm>
            <a:off x="5924939" y="759576"/>
            <a:ext cx="3749040" cy="2781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a:solidFill>
                  <a:srgbClr val="008000"/>
                </a:solidFill>
                <a:latin typeface="Arial"/>
                <a:ea typeface="Arial"/>
                <a:cs typeface="Arial"/>
                <a:sym typeface="Arial"/>
              </a:rPr>
              <a:t>Scientific Challenges</a:t>
            </a:r>
            <a:endParaRPr/>
          </a:p>
        </p:txBody>
      </p:sp>
      <p:sp>
        <p:nvSpPr>
          <p:cNvPr id="80" name="Google Shape;80;p1"/>
          <p:cNvSpPr txBox="1"/>
          <p:nvPr/>
        </p:nvSpPr>
        <p:spPr>
          <a:xfrm>
            <a:off x="138137" y="5664695"/>
            <a:ext cx="5633400" cy="6882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8000"/>
              </a:buClr>
              <a:buSzPts val="1000"/>
              <a:buFont typeface="Arial"/>
              <a:buNone/>
            </a:pPr>
            <a:r>
              <a:rPr lang="en-US" sz="1000">
                <a:solidFill>
                  <a:srgbClr val="008000"/>
                </a:solidFill>
              </a:rPr>
              <a:t>Mekonnen, Z. A., &amp; Riley, W. J. (2023). Climate change will increase biomass proportion of global forest carbon stocks under an SSP5–8.5 climate trajectory. Geophysical Research Letters, 50, e2023GL104612. https://doi.org/10.1029/2023GL104612</a:t>
            </a:r>
            <a:endParaRPr sz="1000">
              <a:solidFill>
                <a:srgbClr val="008000"/>
              </a:solidFill>
            </a:endParaRPr>
          </a:p>
          <a:p>
            <a:pPr marL="0" marR="0" lvl="0" indent="0" algn="just" rtl="0">
              <a:lnSpc>
                <a:spcPct val="100000"/>
              </a:lnSpc>
              <a:spcBef>
                <a:spcPts val="0"/>
              </a:spcBef>
              <a:spcAft>
                <a:spcPts val="0"/>
              </a:spcAft>
              <a:buClr>
                <a:srgbClr val="008000"/>
              </a:buClr>
              <a:buSzPts val="1000"/>
              <a:buFont typeface="Arial"/>
              <a:buNone/>
            </a:pPr>
            <a:endParaRPr sz="1000">
              <a:solidFill>
                <a:srgbClr val="008000"/>
              </a:solidFill>
            </a:endParaRPr>
          </a:p>
          <a:p>
            <a:pPr marL="0" marR="0" lvl="0" indent="0" algn="just" rtl="0">
              <a:lnSpc>
                <a:spcPct val="100000"/>
              </a:lnSpc>
              <a:spcBef>
                <a:spcPts val="0"/>
              </a:spcBef>
              <a:spcAft>
                <a:spcPts val="0"/>
              </a:spcAft>
              <a:buClr>
                <a:srgbClr val="008000"/>
              </a:buClr>
              <a:buSzPts val="1000"/>
              <a:buFont typeface="Arial"/>
              <a:buNone/>
            </a:pPr>
            <a:endParaRPr sz="1000" b="0" i="0" u="none" strike="noStrike" cap="none">
              <a:solidFill>
                <a:srgbClr val="008000"/>
              </a:solidFill>
              <a:latin typeface="Arial"/>
              <a:ea typeface="Arial"/>
              <a:cs typeface="Arial"/>
              <a:sym typeface="Arial"/>
            </a:endParaRPr>
          </a:p>
        </p:txBody>
      </p:sp>
      <p:pic>
        <p:nvPicPr>
          <p:cNvPr id="81" name="Google Shape;81;p1"/>
          <p:cNvPicPr preferRelativeResize="0"/>
          <p:nvPr/>
        </p:nvPicPr>
        <p:blipFill rotWithShape="1">
          <a:blip r:embed="rId3">
            <a:alphaModFix/>
          </a:blip>
          <a:srcRect l="1931"/>
          <a:stretch/>
        </p:blipFill>
        <p:spPr>
          <a:xfrm>
            <a:off x="416938" y="778906"/>
            <a:ext cx="5164553" cy="3876000"/>
          </a:xfrm>
          <a:prstGeom prst="rect">
            <a:avLst/>
          </a:prstGeom>
          <a:noFill/>
          <a:ln>
            <a:noFill/>
          </a:ln>
        </p:spPr>
      </p:pic>
      <p:pic>
        <p:nvPicPr>
          <p:cNvPr id="2" name="Picture 1">
            <a:extLst>
              <a:ext uri="{FF2B5EF4-FFF2-40B4-BE49-F238E27FC236}">
                <a16:creationId xmlns:a16="http://schemas.microsoft.com/office/drawing/2014/main" id="{EEC7EDD7-AD8F-7833-05EA-CE6F2D94F3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81297" y="6303329"/>
            <a:ext cx="829401" cy="483347"/>
          </a:xfrm>
          <a:prstGeom prst="rect">
            <a:avLst/>
          </a:prstGeom>
        </p:spPr>
      </p:pic>
    </p:spTree>
  </p:cSld>
  <p:clrMapOvr>
    <a:masterClrMapping/>
  </p:clrMapOvr>
</p:sld>
</file>

<file path=ppt/theme/theme1.xml><?xml version="1.0" encoding="utf-8"?>
<a:theme xmlns:a="http://schemas.openxmlformats.org/drawingml/2006/main" name="DOE-SC EESA Highlight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ther EESA Highlights (not DOE-SC)">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DOE-SC EESA Highlights</vt:lpstr>
      <vt:lpstr>Other EESA Highlights (not DOE-SC)</vt:lpstr>
      <vt:lpstr>Climate change will increase biomass proportion of global forest carbon stocks under an SSP5–8.5 climate trajectory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will increase biomass proportion of global forest carbon stocks under an SSP5–8.5 climate trajectory</dc:title>
  <dc:creator>Maryann Villavert</dc:creator>
  <cp:lastModifiedBy>Jacob Gimbel</cp:lastModifiedBy>
  <cp:revision>1</cp:revision>
  <dcterms:created xsi:type="dcterms:W3CDTF">2016-02-10T19:06:12Z</dcterms:created>
  <dcterms:modified xsi:type="dcterms:W3CDTF">2023-12-04T21:56:15Z</dcterms:modified>
</cp:coreProperties>
</file>