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74"/>
  </p:normalViewPr>
  <p:slideViewPr>
    <p:cSldViewPr snapToGrid="0">
      <p:cViewPr varScale="1">
        <p:scale>
          <a:sx n="149" d="100"/>
          <a:sy n="149" d="100"/>
        </p:scale>
        <p:origin x="5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ffeb953f4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3" name="Google Shape;63;gffeb953f4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</p:txBody>
      </p:sp>
      <p:sp>
        <p:nvSpPr>
          <p:cNvPr id="64" name="Google Shape;64;gffeb953f4c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E-SC generic (BER or BES)">
  <p:cSld name="DOE-SC generic (BER or BES)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66486" y="-3470"/>
            <a:ext cx="8392800" cy="53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 b="1" i="0" u="none" strike="noStrike" cap="non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 b="0" i="0" u="none" strike="noStrike" cap="non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 b="0" i="0" u="none" strike="noStrike" cap="non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 b="0" i="0" u="none" strike="noStrike" cap="non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 b="0" i="0" u="none" strike="noStrike" cap="non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 b="0" i="0" u="none" strike="noStrike" cap="non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 b="0" i="0" u="none" strike="noStrike" cap="non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 b="0" i="0" u="none" strike="noStrike" cap="non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 b="0" i="0" u="none" strike="noStrike" cap="non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13996" y="587217"/>
            <a:ext cx="3351000" cy="35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rgbClr val="008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80"/>
              </a:spcBef>
              <a:spcAft>
                <a:spcPts val="0"/>
              </a:spcAft>
              <a:buClr>
                <a:srgbClr val="40404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body" idx="2"/>
          </p:nvPr>
        </p:nvSpPr>
        <p:spPr>
          <a:xfrm>
            <a:off x="12700" y="4165470"/>
            <a:ext cx="33522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body" idx="3"/>
          </p:nvPr>
        </p:nvSpPr>
        <p:spPr>
          <a:xfrm>
            <a:off x="3387840" y="809286"/>
            <a:ext cx="5786400" cy="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4"/>
          </p:nvPr>
        </p:nvSpPr>
        <p:spPr>
          <a:xfrm>
            <a:off x="3387840" y="1980861"/>
            <a:ext cx="5786400" cy="90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5"/>
          </p:nvPr>
        </p:nvSpPr>
        <p:spPr>
          <a:xfrm>
            <a:off x="3387840" y="3160769"/>
            <a:ext cx="5786400" cy="15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‒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57" name="Google Shape;57;p13" descr="horizontal-logo-green-text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4766082"/>
            <a:ext cx="1828800" cy="3059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 descr="EES_Logo2015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705600" y="4742461"/>
            <a:ext cx="1013738" cy="274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 descr="Berkeley_Lab_Logo_Small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077200" y="4686300"/>
            <a:ext cx="571500" cy="444985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3"/>
          <p:cNvSpPr>
            <a:spLocks noGrp="1"/>
          </p:cNvSpPr>
          <p:nvPr>
            <p:ph type="pic" idx="6"/>
          </p:nvPr>
        </p:nvSpPr>
        <p:spPr>
          <a:xfrm>
            <a:off x="3387725" y="4742260"/>
            <a:ext cx="3187800" cy="3300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366485" y="-3470"/>
            <a:ext cx="8685300" cy="53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" sz="1800"/>
            </a:br>
            <a:r>
              <a:rPr lang="en" sz="1800"/>
              <a:t>Wildfire exacerbates high-latitude soil carbon losses from climate warming</a:t>
            </a:r>
            <a:br>
              <a:rPr lang="en" sz="1800"/>
            </a:br>
            <a:endParaRPr sz="1800"/>
          </a:p>
        </p:txBody>
      </p:sp>
      <p:sp>
        <p:nvSpPr>
          <p:cNvPr id="67" name="Google Shape;67;p14"/>
          <p:cNvSpPr txBox="1">
            <a:spLocks noGrp="1"/>
          </p:cNvSpPr>
          <p:nvPr>
            <p:ph type="body" idx="3"/>
          </p:nvPr>
        </p:nvSpPr>
        <p:spPr>
          <a:xfrm>
            <a:off x="4069075" y="935800"/>
            <a:ext cx="5105100" cy="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5425" lvl="0" indent="-20002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" sz="1200"/>
              <a:t>Using a mechanistic ecosystem model, we show that that high-latitude ecosystem carbon dynamics exhibit different trends of plant and soil carbon under future warming and wildfire: sustained plant carbon gains that led to greater biomass vs. concurrent SOC losses</a:t>
            </a:r>
            <a:endParaRPr sz="1200"/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60"/>
          </a:p>
        </p:txBody>
      </p:sp>
      <p:sp>
        <p:nvSpPr>
          <p:cNvPr id="68" name="Google Shape;68;p14"/>
          <p:cNvSpPr txBox="1">
            <a:spLocks noGrp="1"/>
          </p:cNvSpPr>
          <p:nvPr>
            <p:ph type="body" idx="5"/>
          </p:nvPr>
        </p:nvSpPr>
        <p:spPr>
          <a:xfrm>
            <a:off x="4069075" y="3680525"/>
            <a:ext cx="5105100" cy="9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03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" sz="1200" dirty="0"/>
              <a:t>We applied a mechanistic and widely-tested ecosystem model, </a:t>
            </a:r>
            <a:r>
              <a:rPr lang="en" sz="1200" i="1" dirty="0"/>
              <a:t>ecosys</a:t>
            </a:r>
            <a:r>
              <a:rPr lang="en" sz="1200" dirty="0"/>
              <a:t>, to examine the direct and indirect effects of wildfire on ecosystem and SOC stocks, across ecosystems of Alaska under historical and future climate and wildfire.</a:t>
            </a:r>
            <a:endParaRPr sz="1200" dirty="0"/>
          </a:p>
          <a:p>
            <a:pPr marL="228600" lvl="0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dirty="0"/>
          </a:p>
        </p:txBody>
      </p:sp>
      <p:sp>
        <p:nvSpPr>
          <p:cNvPr id="70" name="Google Shape;70;p14"/>
          <p:cNvSpPr txBox="1"/>
          <p:nvPr/>
        </p:nvSpPr>
        <p:spPr>
          <a:xfrm>
            <a:off x="140125" y="3101075"/>
            <a:ext cx="4046100" cy="7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1400"/>
              <a:buFont typeface="Arial"/>
              <a:buNone/>
            </a:pPr>
            <a:r>
              <a:rPr lang="en" sz="1100" b="1" i="0" u="none" strike="noStrike" cap="non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Figure. </a:t>
            </a:r>
            <a:r>
              <a:rPr lang="en" sz="1100">
                <a:solidFill>
                  <a:srgbClr val="008000"/>
                </a:solidFill>
              </a:rPr>
              <a:t>Immediate direct and longer-term indirect effects of wildfire interact with warming to influence high-latitude soil</a:t>
            </a:r>
            <a:endParaRPr sz="1100">
              <a:solidFill>
                <a:srgbClr val="00800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1400"/>
              <a:buFont typeface="Arial"/>
              <a:buNone/>
            </a:pPr>
            <a:r>
              <a:rPr lang="en" sz="1100">
                <a:solidFill>
                  <a:srgbClr val="008000"/>
                </a:solidFill>
              </a:rPr>
              <a:t>carbon stocks. Effects of climate warming and wildfire include a complex set of soil–plant–atmosphere interactions that affect ecosystem carbon balance.</a:t>
            </a:r>
            <a:endParaRPr sz="1100" b="1" i="0" u="none" strike="noStrike" cap="none">
              <a:solidFill>
                <a:srgbClr val="008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4"/>
          <p:cNvSpPr/>
          <p:nvPr/>
        </p:nvSpPr>
        <p:spPr>
          <a:xfrm>
            <a:off x="1849826" y="2174113"/>
            <a:ext cx="443700" cy="63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14"/>
          <p:cNvSpPr txBox="1"/>
          <p:nvPr/>
        </p:nvSpPr>
        <p:spPr>
          <a:xfrm>
            <a:off x="4022851" y="586975"/>
            <a:ext cx="5007000" cy="2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1800"/>
              <a:buFont typeface="Arial"/>
              <a:buNone/>
            </a:pPr>
            <a:r>
              <a:rPr lang="en" sz="1800" b="1" i="0" u="none" strike="noStrike" cap="non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Scientific Achievement</a:t>
            </a:r>
            <a:endParaRPr/>
          </a:p>
        </p:txBody>
      </p:sp>
      <p:sp>
        <p:nvSpPr>
          <p:cNvPr id="73" name="Google Shape;73;p14"/>
          <p:cNvSpPr txBox="1"/>
          <p:nvPr/>
        </p:nvSpPr>
        <p:spPr>
          <a:xfrm>
            <a:off x="4054214" y="1786711"/>
            <a:ext cx="5399400" cy="2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1800"/>
              <a:buFont typeface="Arial"/>
              <a:buNone/>
            </a:pPr>
            <a:r>
              <a:rPr lang="en" sz="1800" b="1" i="0" u="none" strike="noStrike" cap="non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Significance and Impact</a:t>
            </a:r>
            <a:endParaRPr/>
          </a:p>
        </p:txBody>
      </p:sp>
      <p:sp>
        <p:nvSpPr>
          <p:cNvPr id="74" name="Google Shape;74;p14"/>
          <p:cNvSpPr txBox="1"/>
          <p:nvPr/>
        </p:nvSpPr>
        <p:spPr>
          <a:xfrm>
            <a:off x="4038008" y="3365849"/>
            <a:ext cx="5349600" cy="31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1800"/>
              <a:buFont typeface="Arial"/>
              <a:buNone/>
            </a:pPr>
            <a:r>
              <a:rPr lang="en" sz="1800" b="1" i="0" u="none" strike="noStrike" cap="non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Research Details</a:t>
            </a:r>
            <a:endParaRPr/>
          </a:p>
        </p:txBody>
      </p:sp>
      <p:sp>
        <p:nvSpPr>
          <p:cNvPr id="75" name="Google Shape;75;p14"/>
          <p:cNvSpPr/>
          <p:nvPr/>
        </p:nvSpPr>
        <p:spPr>
          <a:xfrm>
            <a:off x="61975" y="4137450"/>
            <a:ext cx="41244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8000"/>
                </a:solidFill>
              </a:rPr>
              <a:t>Mekonnen, Z.A., Riley, W.J., Randerson, J.T., Shirley, I.A., Bouskill, N.J. and Grant, R.F., 2022. Wildfire exacerbates high-latitude soil carbon losses from climate warming. Environmental Research Letters, 17(9), p.094037.</a:t>
            </a:r>
            <a:endParaRPr sz="900">
              <a:solidFill>
                <a:srgbClr val="008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3"/>
          </p:nvPr>
        </p:nvSpPr>
        <p:spPr>
          <a:xfrm>
            <a:off x="4069050" y="2030825"/>
            <a:ext cx="5105100" cy="13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  <a:p>
            <a:pPr marL="225425" lvl="0" indent="-20002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" sz="1200" dirty="0"/>
              <a:t>Carbon losses from (1) wildfire combustion and (2) rapid SOC decomposition driven by increased litter production, root exudation, and active layer depth will lead to about 4.4 </a:t>
            </a:r>
            <a:r>
              <a:rPr lang="en" sz="1200" dirty="0" err="1"/>
              <a:t>PgC</a:t>
            </a:r>
            <a:r>
              <a:rPr lang="en" sz="1200" dirty="0"/>
              <a:t> of soil carbon losses from Alaska by year 2300</a:t>
            </a:r>
            <a:endParaRPr sz="1200" dirty="0"/>
          </a:p>
          <a:p>
            <a:pPr marL="225425" lvl="0" indent="-20002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" sz="1200" dirty="0"/>
              <a:t>Wildfire increases SOC losses by a factor of about 4 across Alaska by the year 2300, compared to current conditions.</a:t>
            </a:r>
            <a:endParaRPr sz="1200" dirty="0"/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60" dirty="0"/>
          </a:p>
        </p:txBody>
      </p:sp>
      <p:pic>
        <p:nvPicPr>
          <p:cNvPr id="77" name="Google Shape;7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575" y="775825"/>
            <a:ext cx="4046200" cy="2227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NGEE Arctic logo_large.png">
            <a:extLst>
              <a:ext uri="{FF2B5EF4-FFF2-40B4-BE49-F238E27FC236}">
                <a16:creationId xmlns:a16="http://schemas.microsoft.com/office/drawing/2014/main" id="{89874216-416F-00D2-7F11-31B7EBAD43D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5932" y="4683418"/>
            <a:ext cx="472744" cy="4727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65B716E-A67B-C68F-49B5-86A122C763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8395" y="4705192"/>
            <a:ext cx="732682" cy="42698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266</Words>
  <Application>Microsoft Office PowerPoint</Application>
  <PresentationFormat>On-screen Show (16:9)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Simple Light</vt:lpstr>
      <vt:lpstr> Wildfire exacerbates high-latitude soil carbon losses from climate warming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Wildfire exacerbates high-latitude soil carbon losses from climate warming </dc:title>
  <cp:lastModifiedBy>Jacob Gimbel</cp:lastModifiedBy>
  <cp:revision>2</cp:revision>
  <dcterms:modified xsi:type="dcterms:W3CDTF">2022-11-04T23:36:55Z</dcterms:modified>
</cp:coreProperties>
</file>