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64"/>
    <p:restoredTop sz="93704"/>
  </p:normalViewPr>
  <p:slideViewPr>
    <p:cSldViewPr snapToGrid="0" snapToObjects="1">
      <p:cViewPr>
        <p:scale>
          <a:sx n="61" d="100"/>
          <a:sy n="61" d="100"/>
        </p:scale>
        <p:origin x="10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50CF6-31CA-42EB-AC67-F2DD2B4D0953}"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7670C-FE6E-495E-BE9D-9320C7180EFB}" type="slidenum">
              <a:rPr lang="en-US" smtClean="0"/>
              <a:t>‹#›</a:t>
            </a:fld>
            <a:endParaRPr lang="en-US"/>
          </a:p>
        </p:txBody>
      </p:sp>
    </p:spTree>
    <p:extLst>
      <p:ext uri="{BB962C8B-B14F-4D97-AF65-F5344CB8AC3E}">
        <p14:creationId xmlns:p14="http://schemas.microsoft.com/office/powerpoint/2010/main" val="123934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7670C-FE6E-495E-BE9D-9320C7180EFB}" type="slidenum">
              <a:rPr lang="en-US" smtClean="0"/>
              <a:t>1</a:t>
            </a:fld>
            <a:endParaRPr lang="en-US"/>
          </a:p>
        </p:txBody>
      </p:sp>
    </p:spTree>
    <p:extLst>
      <p:ext uri="{BB962C8B-B14F-4D97-AF65-F5344CB8AC3E}">
        <p14:creationId xmlns:p14="http://schemas.microsoft.com/office/powerpoint/2010/main" val="233020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10/3/2023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10/3/2023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10/3/2023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10/3/2023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10/3/2023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07/s00382-023-06970-w"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896838" y="-52866"/>
            <a:ext cx="13852634" cy="400110"/>
          </a:xfrm>
          <a:prstGeom prst="rect">
            <a:avLst/>
          </a:prstGeom>
          <a:noFill/>
        </p:spPr>
        <p:txBody>
          <a:bodyPr wrap="square" rtlCol="0">
            <a:spAutoFit/>
          </a:bodyPr>
          <a:lstStyle/>
          <a:p>
            <a:pPr algn="ctr"/>
            <a:r>
              <a:rPr lang="en-US" sz="2000" b="1" dirty="0">
                <a:solidFill>
                  <a:srgbClr val="000000"/>
                </a:solidFill>
                <a:effectLst/>
                <a:ea typeface="Times New Roman" panose="02020603050405020304" pitchFamily="18" charset="0"/>
              </a:rPr>
              <a:t>E3SMv1 and CESM1 initialized multi-year Earth system predictions </a:t>
            </a:r>
            <a:endParaRPr lang="en-US" sz="20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134900" y="308614"/>
            <a:ext cx="11789159" cy="646331"/>
          </a:xfrm>
          <a:prstGeom prst="rect">
            <a:avLst/>
          </a:prstGeom>
          <a:noFill/>
          <a:ln>
            <a:solidFill>
              <a:schemeClr val="accent1"/>
            </a:solidFill>
          </a:ln>
        </p:spPr>
        <p:txBody>
          <a:bodyPr wrap="square" rtlCol="0">
            <a:spAutoFit/>
          </a:bodyPr>
          <a:lstStyle/>
          <a:p>
            <a:r>
              <a:rPr lang="en-US" sz="1200" b="1" dirty="0"/>
              <a:t>Meehl</a:t>
            </a:r>
            <a:r>
              <a:rPr lang="en-US" sz="1200" dirty="0"/>
              <a:t>, </a:t>
            </a:r>
            <a:r>
              <a:rPr lang="en-US" sz="1200" b="1" dirty="0">
                <a:solidFill>
                  <a:srgbClr val="000000"/>
                </a:solidFill>
                <a:ea typeface="Calibri" panose="020F0502020204030204" pitchFamily="34" charset="0"/>
                <a:cs typeface="Calibri" panose="020F0502020204030204" pitchFamily="34" charset="0"/>
              </a:rPr>
              <a:t>G.A., </a:t>
            </a:r>
            <a:r>
              <a:rPr lang="en-US" sz="1200" dirty="0">
                <a:solidFill>
                  <a:srgbClr val="000000"/>
                </a:solidFill>
                <a:effectLst/>
                <a:ea typeface="Calibri" panose="020F0502020204030204" pitchFamily="34" charset="0"/>
              </a:rPr>
              <a:t>B. Kirtman, </a:t>
            </a:r>
            <a:r>
              <a:rPr lang="en-US" sz="1200" b="1" dirty="0">
                <a:solidFill>
                  <a:srgbClr val="000000"/>
                </a:solidFill>
                <a:effectLst/>
                <a:ea typeface="Calibri" panose="020F0502020204030204" pitchFamily="34" charset="0"/>
              </a:rPr>
              <a:t>J. Richter, A.A Glanville, N. Rosenbloom, and S. Yeager,</a:t>
            </a:r>
            <a:r>
              <a:rPr lang="en-US" sz="1200" dirty="0">
                <a:solidFill>
                  <a:srgbClr val="000000"/>
                </a:solidFill>
                <a:effectLst/>
                <a:ea typeface="Calibri" panose="020F0502020204030204" pitchFamily="34" charset="0"/>
              </a:rPr>
              <a:t> 2023:  Evaluating skill in predicting the Interdecadal Pacific Oscillation in initialized decadal climate prediction hindcasts in E3SMv1 and CESM1 using two different initialization methods and a small set of start years, </a:t>
            </a:r>
            <a:r>
              <a:rPr lang="en-US" sz="1200" i="1" dirty="0">
                <a:solidFill>
                  <a:srgbClr val="000000"/>
                </a:solidFill>
                <a:effectLst/>
                <a:ea typeface="Calibri" panose="020F0502020204030204" pitchFamily="34" charset="0"/>
              </a:rPr>
              <a:t>Climate Dynamics, </a:t>
            </a:r>
            <a:r>
              <a:rPr lang="en-US" sz="1200" dirty="0">
                <a:solidFill>
                  <a:srgbClr val="000000"/>
                </a:solidFill>
                <a:effectLst/>
                <a:ea typeface="Calibri" panose="020F0502020204030204" pitchFamily="34" charset="0"/>
                <a:hlinkClick r:id="rId3"/>
              </a:rPr>
              <a:t>https://doi.org/10.1007/s00382-023-06970-w</a:t>
            </a:r>
            <a:r>
              <a:rPr lang="en-US" sz="1200" dirty="0">
                <a:solidFill>
                  <a:srgbClr val="000000"/>
                </a:solidFill>
                <a:effectLst/>
                <a:ea typeface="Calibri" panose="020F0502020204030204" pitchFamily="34" charset="0"/>
              </a:rPr>
              <a:t>.                  </a:t>
            </a:r>
            <a:r>
              <a:rPr lang="en-US" sz="1200" dirty="0">
                <a:effectLst/>
                <a:ea typeface="Times New Roman" panose="02020603050405020304" pitchFamily="18" charset="0"/>
              </a:rPr>
              <a:t>(DOE RGMA authors in bold face)</a:t>
            </a:r>
            <a:endParaRPr lang="en-US" sz="12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48686" y="963601"/>
            <a:ext cx="6922012" cy="1631216"/>
          </a:xfrm>
          <a:prstGeom prst="rect">
            <a:avLst/>
          </a:prstGeom>
          <a:noFill/>
        </p:spPr>
        <p:txBody>
          <a:bodyPr wrap="square" rtlCol="0">
            <a:spAutoFit/>
          </a:bodyPr>
          <a:lstStyle/>
          <a:p>
            <a:r>
              <a:rPr lang="en-US" sz="1600" b="1" i="1" dirty="0">
                <a:latin typeface="Arial"/>
                <a:cs typeface="Arial"/>
              </a:rPr>
              <a:t>OBJECTIVE</a:t>
            </a:r>
          </a:p>
          <a:p>
            <a:r>
              <a:rPr lang="en-US" sz="1400" dirty="0">
                <a:solidFill>
                  <a:srgbClr val="000000"/>
                </a:solidFill>
                <a:ea typeface="Times New Roman" panose="02020603050405020304" pitchFamily="18" charset="0"/>
              </a:rPr>
              <a:t>A major challenge in</a:t>
            </a:r>
            <a:r>
              <a:rPr lang="en-US" sz="1400" dirty="0">
                <a:solidFill>
                  <a:srgbClr val="000000"/>
                </a:solidFill>
                <a:effectLst/>
                <a:ea typeface="Times New Roman" panose="02020603050405020304" pitchFamily="18" charset="0"/>
              </a:rPr>
              <a:t> initialized multi-year Earth system predictions is to have enough ensemble members and associated start years to form a drifted climatology from which to compute the anomalies necessary to quantify the skill of the hindcasts when compared to observations. We use the standard 1° resolution E3SMv1 and CESM1 to explore new ways to approach this problem.</a:t>
            </a:r>
            <a:endParaRPr lang="en-US" sz="1400" dirty="0">
              <a:solidFill>
                <a:srgbClr val="000000"/>
              </a:solidFill>
              <a:effectLst/>
              <a:ea typeface="Calibri" panose="020F0502020204030204" pitchFamily="34" charset="0"/>
            </a:endParaRPr>
          </a:p>
          <a:p>
            <a:r>
              <a:rPr lang="en-US" sz="1400" dirty="0">
                <a:ea typeface="Times New Roman" panose="02020603050405020304" pitchFamily="18" charset="0"/>
              </a:rPr>
              <a:t> </a:t>
            </a:r>
            <a:endParaRPr lang="en-US" sz="1400" dirty="0"/>
          </a:p>
        </p:txBody>
      </p:sp>
      <p:sp>
        <p:nvSpPr>
          <p:cNvPr id="12" name="TextBox 11">
            <a:extLst>
              <a:ext uri="{FF2B5EF4-FFF2-40B4-BE49-F238E27FC236}">
                <a16:creationId xmlns:a16="http://schemas.microsoft.com/office/drawing/2014/main" id="{ADD8E89C-8017-E545-8990-66150241C46E}"/>
              </a:ext>
            </a:extLst>
          </p:cNvPr>
          <p:cNvSpPr txBox="1"/>
          <p:nvPr/>
        </p:nvSpPr>
        <p:spPr>
          <a:xfrm>
            <a:off x="10514" y="2287641"/>
            <a:ext cx="6922012" cy="2062103"/>
          </a:xfrm>
          <a:prstGeom prst="rect">
            <a:avLst/>
          </a:prstGeom>
          <a:noFill/>
        </p:spPr>
        <p:txBody>
          <a:bodyPr wrap="square" rtlCol="0">
            <a:spAutoFit/>
          </a:bodyPr>
          <a:lstStyle/>
          <a:p>
            <a:r>
              <a:rPr lang="en-US" sz="1600" b="1" i="1" dirty="0">
                <a:latin typeface="Arial"/>
                <a:cs typeface="Arial"/>
              </a:rPr>
              <a:t>APPROACH</a:t>
            </a:r>
          </a:p>
          <a:p>
            <a:r>
              <a:rPr lang="en-US" sz="1400" dirty="0">
                <a:solidFill>
                  <a:srgbClr val="000000"/>
                </a:solidFill>
                <a:effectLst/>
                <a:ea typeface="Times New Roman" panose="02020603050405020304" pitchFamily="18" charset="0"/>
              </a:rPr>
              <a:t>A set of multi-year Earth system predictions are run with E3SMv1 and CESM1 using two different initialization methods for a limited set of start years.  A new method using the respective uninitialized free-running historical simulations to form the model </a:t>
            </a:r>
            <a:r>
              <a:rPr lang="en-US" sz="1400" dirty="0" err="1">
                <a:solidFill>
                  <a:srgbClr val="000000"/>
                </a:solidFill>
                <a:effectLst/>
                <a:ea typeface="Times New Roman" panose="02020603050405020304" pitchFamily="18" charset="0"/>
              </a:rPr>
              <a:t>climatologies</a:t>
            </a:r>
            <a:r>
              <a:rPr lang="en-US" sz="1400" dirty="0">
                <a:solidFill>
                  <a:srgbClr val="000000"/>
                </a:solidFill>
                <a:effectLst/>
                <a:ea typeface="Times New Roman" panose="02020603050405020304" pitchFamily="18" charset="0"/>
              </a:rPr>
              <a:t> is tested.  </a:t>
            </a:r>
            <a:r>
              <a:rPr lang="en-US" sz="1400" dirty="0">
                <a:solidFill>
                  <a:srgbClr val="000000"/>
                </a:solidFill>
                <a:ea typeface="Times New Roman" panose="02020603050405020304" pitchFamily="18" charset="0"/>
              </a:rPr>
              <a:t>T</a:t>
            </a:r>
            <a:r>
              <a:rPr lang="en-US" sz="1400" dirty="0">
                <a:solidFill>
                  <a:srgbClr val="000000"/>
                </a:solidFill>
                <a:effectLst/>
                <a:ea typeface="Times New Roman" panose="02020603050405020304" pitchFamily="18" charset="0"/>
              </a:rPr>
              <a:t>he drifts from the observed initial states in the hindcasts toward the uninitialized model states are large and rapid. Therefore, hindcasts from the limited start years can use the uninitialized climatology to represent the drifted model states after about lead year 3.</a:t>
            </a:r>
            <a:endParaRPr lang="en-US" sz="1400" dirty="0">
              <a:solidFill>
                <a:srgbClr val="000000"/>
              </a:solidFill>
              <a:effectLst/>
              <a:ea typeface="Calibri" panose="020F0502020204030204" pitchFamily="34" charset="0"/>
            </a:endParaRPr>
          </a:p>
          <a:p>
            <a:r>
              <a:rPr lang="en-US" sz="1400" dirty="0">
                <a:effectLst/>
                <a:ea typeface="Times New Roman" panose="02020603050405020304" pitchFamily="18" charset="0"/>
              </a:rPr>
              <a:t>  </a:t>
            </a:r>
            <a:endParaRPr lang="en-US" sz="1400" dirty="0">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6206" y="4067506"/>
            <a:ext cx="7479061" cy="2536079"/>
          </a:xfrm>
          <a:prstGeom prst="rect">
            <a:avLst/>
          </a:prstGeom>
          <a:noFill/>
        </p:spPr>
        <p:txBody>
          <a:bodyPr wrap="square" rtlCol="0">
            <a:spAutoFit/>
          </a:bodyPr>
          <a:lstStyle/>
          <a:p>
            <a:r>
              <a:rPr lang="en-US" sz="1600" b="1" i="1" dirty="0">
                <a:latin typeface="Arial"/>
                <a:cs typeface="Arial"/>
              </a:rPr>
              <a:t>IMPACT</a:t>
            </a:r>
          </a:p>
          <a:p>
            <a:pPr>
              <a:lnSpc>
                <a:spcPct val="115000"/>
              </a:lnSpc>
            </a:pPr>
            <a:r>
              <a:rPr lang="en-US" sz="1400" b="1" i="1" dirty="0">
                <a:solidFill>
                  <a:srgbClr val="000000"/>
                </a:solidFill>
                <a:ea typeface="Calibri" panose="020F0502020204030204" pitchFamily="34" charset="0"/>
              </a:rPr>
              <a:t>T</a:t>
            </a:r>
            <a:r>
              <a:rPr lang="en-US" sz="1400" b="1" i="1" dirty="0">
                <a:solidFill>
                  <a:srgbClr val="000000"/>
                </a:solidFill>
                <a:effectLst/>
                <a:ea typeface="Times New Roman" panose="02020603050405020304" pitchFamily="18" charset="0"/>
              </a:rPr>
              <a:t>here is comparable skill for predicting spatial patterns of multi-year Pacific sea surface temperature anomalies using two different initialization methods and the historical large ensembles from the models to represent a drifted model climatology, as opposed to having to run a large and expensive hindcast set of simulations for every new experiment or model formulation.  This result opens up new directions in the field of multi-year Earth system prediction to allow case studies and limited start years to study processes previously not thought to be feasible.  </a:t>
            </a:r>
            <a:endParaRPr lang="en-US" sz="1400" b="1" i="1" dirty="0">
              <a:solidFill>
                <a:srgbClr val="000000"/>
              </a:solidFill>
              <a:effectLst/>
              <a:ea typeface="Calibri" panose="020F0502020204030204" pitchFamily="34" charset="0"/>
            </a:endParaRPr>
          </a:p>
          <a:p>
            <a:pPr marL="0" marR="0">
              <a:lnSpc>
                <a:spcPct val="115000"/>
              </a:lnSpc>
              <a:spcBef>
                <a:spcPts val="0"/>
              </a:spcBef>
              <a:spcAft>
                <a:spcPts val="0"/>
              </a:spcAft>
            </a:pPr>
            <a:r>
              <a:rPr lang="en-US" sz="1400" b="1" dirty="0">
                <a:solidFill>
                  <a:srgbClr val="666666"/>
                </a:solidFill>
                <a:effectLst/>
                <a:ea typeface="Open Sans" panose="020B0606030504020204" pitchFamily="34" charset="0"/>
              </a:rPr>
              <a:t> </a:t>
            </a:r>
            <a:endParaRPr lang="en-US" sz="1400" dirty="0">
              <a:solidFill>
                <a:srgbClr val="000000"/>
              </a:solidFill>
              <a:effectLst/>
              <a:ea typeface="Calibri" panose="020F0502020204030204" pitchFamily="34" charset="0"/>
            </a:endParaRPr>
          </a:p>
          <a:p>
            <a:endParaRPr lang="en-US" sz="1400" i="1" dirty="0">
              <a:cs typeface="Arial"/>
            </a:endParaRPr>
          </a:p>
        </p:txBody>
      </p:sp>
      <p:sp>
        <p:nvSpPr>
          <p:cNvPr id="9" name="Rectangle 8">
            <a:extLst>
              <a:ext uri="{FF2B5EF4-FFF2-40B4-BE49-F238E27FC236}">
                <a16:creationId xmlns:a16="http://schemas.microsoft.com/office/drawing/2014/main" id="{5ED6742F-C649-2B49-98F6-A53498F1E1D6}"/>
              </a:ext>
            </a:extLst>
          </p:cNvPr>
          <p:cNvSpPr/>
          <p:nvPr/>
        </p:nvSpPr>
        <p:spPr>
          <a:xfrm>
            <a:off x="7357772" y="5055474"/>
            <a:ext cx="4960880" cy="938719"/>
          </a:xfrm>
          <a:prstGeom prst="rect">
            <a:avLst/>
          </a:prstGeom>
        </p:spPr>
        <p:txBody>
          <a:bodyPr wrap="square">
            <a:spAutoFit/>
          </a:bodyPr>
          <a:lstStyle/>
          <a:p>
            <a:r>
              <a:rPr lang="en-US" sz="1100" dirty="0">
                <a:effectLst/>
                <a:ea typeface="Times New Roman" panose="02020603050405020304" pitchFamily="18" charset="0"/>
              </a:rPr>
              <a:t>Ensemble mean SST bias as represented by drifts (°C) from the observations (first 4 rows), showing by lead year 3 (3</a:t>
            </a:r>
            <a:r>
              <a:rPr lang="en-US" sz="1100" baseline="30000" dirty="0">
                <a:effectLst/>
                <a:ea typeface="Times New Roman" panose="02020603050405020304" pitchFamily="18" charset="0"/>
              </a:rPr>
              <a:t>rd</a:t>
            </a:r>
            <a:r>
              <a:rPr lang="en-US" sz="1100" dirty="0">
                <a:effectLst/>
                <a:ea typeface="Times New Roman" panose="02020603050405020304" pitchFamily="18" charset="0"/>
              </a:rPr>
              <a:t> row) the drift errors from both models and both initialization methods approach the historical large ensemble systematic errors in the 5th row.  Root mean square errors are shown in the upper left corner of each panel.</a:t>
            </a:r>
            <a:endParaRPr lang="en-US" sz="1100" dirty="0">
              <a:solidFill>
                <a:srgbClr val="0070C0"/>
              </a:solidFill>
            </a:endParaRPr>
          </a:p>
        </p:txBody>
      </p:sp>
      <p:sp>
        <p:nvSpPr>
          <p:cNvPr id="3" name="Rectangle 2">
            <a:extLst>
              <a:ext uri="{FF2B5EF4-FFF2-40B4-BE49-F238E27FC236}">
                <a16:creationId xmlns:a16="http://schemas.microsoft.com/office/drawing/2014/main" id="{EFB22850-71B4-480C-BEFB-2997E6DFDE47}"/>
              </a:ext>
            </a:extLst>
          </p:cNvPr>
          <p:cNvSpPr/>
          <p:nvPr/>
        </p:nvSpPr>
        <p:spPr>
          <a:xfrm>
            <a:off x="6669389" y="1111713"/>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349A9F-59B1-4267-88F4-53ADA3BBECE4}"/>
              </a:ext>
            </a:extLst>
          </p:cNvPr>
          <p:cNvSpPr/>
          <p:nvPr/>
        </p:nvSpPr>
        <p:spPr>
          <a:xfrm>
            <a:off x="6737709" y="2462295"/>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44089-FBCC-4197-9777-9033A72E6B25}"/>
              </a:ext>
            </a:extLst>
          </p:cNvPr>
          <p:cNvSpPr/>
          <p:nvPr/>
        </p:nvSpPr>
        <p:spPr>
          <a:xfrm>
            <a:off x="8892324" y="2462286"/>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0F5BEA-2D89-49B2-B6C9-185D87F4DACD}"/>
              </a:ext>
            </a:extLst>
          </p:cNvPr>
          <p:cNvSpPr/>
          <p:nvPr/>
        </p:nvSpPr>
        <p:spPr>
          <a:xfrm>
            <a:off x="8913339" y="3691991"/>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4.png">
            <a:extLst>
              <a:ext uri="{FF2B5EF4-FFF2-40B4-BE49-F238E27FC236}">
                <a16:creationId xmlns:a16="http://schemas.microsoft.com/office/drawing/2014/main" id="{DA5599CE-2CFB-6A93-E45C-459972D98B65}"/>
              </a:ext>
            </a:extLst>
          </p:cNvPr>
          <p:cNvPicPr/>
          <p:nvPr/>
        </p:nvPicPr>
        <p:blipFill>
          <a:blip r:embed="rId4"/>
          <a:srcRect/>
          <a:stretch>
            <a:fillRect/>
          </a:stretch>
        </p:blipFill>
        <p:spPr>
          <a:xfrm>
            <a:off x="7283669" y="1089723"/>
            <a:ext cx="4960880" cy="4029231"/>
          </a:xfrm>
          <a:prstGeom prst="rect">
            <a:avLst/>
          </a:prstGeom>
          <a:ln/>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21232</TotalTime>
  <Words>402</Words>
  <Application>Microsoft Office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Gerald Meehl</cp:lastModifiedBy>
  <cp:revision>121</cp:revision>
  <dcterms:created xsi:type="dcterms:W3CDTF">2017-08-29T22:43:04Z</dcterms:created>
  <dcterms:modified xsi:type="dcterms:W3CDTF">2023-10-09T01:22:48Z</dcterms:modified>
</cp:coreProperties>
</file>