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64"/>
    <p:restoredTop sz="93704"/>
  </p:normalViewPr>
  <p:slideViewPr>
    <p:cSldViewPr snapToGrid="0" snapToObjects="1">
      <p:cViewPr varScale="1">
        <p:scale>
          <a:sx n="61" d="100"/>
          <a:sy n="61" d="100"/>
        </p:scale>
        <p:origin x="10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50CF6-31CA-42EB-AC67-F2DD2B4D0953}" type="datetimeFigureOut">
              <a:rPr lang="en-US" smtClean="0"/>
              <a:t>9/29/2023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7670C-FE6E-495E-BE9D-9320C7180EFB}" type="slidenum">
              <a:rPr lang="en-US" smtClean="0"/>
              <a:t>‹#›</a:t>
            </a:fld>
            <a:endParaRPr lang="en-US"/>
          </a:p>
        </p:txBody>
      </p:sp>
    </p:spTree>
    <p:extLst>
      <p:ext uri="{BB962C8B-B14F-4D97-AF65-F5344CB8AC3E}">
        <p14:creationId xmlns:p14="http://schemas.microsoft.com/office/powerpoint/2010/main" val="1239346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7670C-FE6E-495E-BE9D-9320C7180EFB}" type="slidenum">
              <a:rPr lang="en-US" smtClean="0"/>
              <a:t>1</a:t>
            </a:fld>
            <a:endParaRPr lang="en-US"/>
          </a:p>
        </p:txBody>
      </p:sp>
    </p:spTree>
    <p:extLst>
      <p:ext uri="{BB962C8B-B14F-4D97-AF65-F5344CB8AC3E}">
        <p14:creationId xmlns:p14="http://schemas.microsoft.com/office/powerpoint/2010/main" val="2330205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9/29/2023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9/29/2023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9/29/2023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9/29/2023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9/29/2023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9/29/2023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9/29/2023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9/29/2023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9/29/2023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9/29/2023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9/29/2023</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29/2023GL104313"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896838" y="-52866"/>
            <a:ext cx="13852634" cy="461665"/>
          </a:xfrm>
          <a:prstGeom prst="rect">
            <a:avLst/>
          </a:prstGeom>
          <a:noFill/>
        </p:spPr>
        <p:txBody>
          <a:bodyPr wrap="square" rtlCol="0">
            <a:spAutoFit/>
          </a:bodyPr>
          <a:lstStyle/>
          <a:p>
            <a:pPr algn="ctr"/>
            <a:r>
              <a:rPr lang="en-US" sz="2000" b="1" dirty="0">
                <a:solidFill>
                  <a:srgbClr val="333333"/>
                </a:solidFill>
                <a:ea typeface="Times New Roman" panose="02020603050405020304" pitchFamily="18" charset="0"/>
              </a:rPr>
              <a:t>A</a:t>
            </a:r>
            <a:r>
              <a:rPr lang="en-US" sz="2000" b="1" dirty="0">
                <a:solidFill>
                  <a:srgbClr val="333333"/>
                </a:solidFill>
                <a:effectLst/>
                <a:ea typeface="Times New Roman" panose="02020603050405020304" pitchFamily="18" charset="0"/>
              </a:rPr>
              <a:t>nalyses of E3SMv2 and CESM2 provide insights into South Asian monsoon connections to ENSO </a:t>
            </a:r>
            <a:r>
              <a:rPr lang="en-US" sz="2400" b="1" dirty="0"/>
              <a:t> </a:t>
            </a:r>
            <a:endParaRPr lang="en-US" sz="2400" dirty="0"/>
          </a:p>
        </p:txBody>
      </p:sp>
      <p:sp>
        <p:nvSpPr>
          <p:cNvPr id="5" name="TextBox 4">
            <a:extLst>
              <a:ext uri="{FF2B5EF4-FFF2-40B4-BE49-F238E27FC236}">
                <a16:creationId xmlns:a16="http://schemas.microsoft.com/office/drawing/2014/main" id="{6AF21CA0-BFB2-FD49-B87B-691F5EF29D9D}"/>
              </a:ext>
            </a:extLst>
          </p:cNvPr>
          <p:cNvSpPr txBox="1"/>
          <p:nvPr/>
        </p:nvSpPr>
        <p:spPr>
          <a:xfrm>
            <a:off x="134900" y="413715"/>
            <a:ext cx="11789159" cy="646331"/>
          </a:xfrm>
          <a:prstGeom prst="rect">
            <a:avLst/>
          </a:prstGeom>
          <a:noFill/>
          <a:ln>
            <a:solidFill>
              <a:schemeClr val="accent1"/>
            </a:solidFill>
          </a:ln>
        </p:spPr>
        <p:txBody>
          <a:bodyPr wrap="square" rtlCol="0">
            <a:spAutoFit/>
          </a:bodyPr>
          <a:lstStyle/>
          <a:p>
            <a:r>
              <a:rPr lang="en-US" sz="1200" b="1" dirty="0"/>
              <a:t>Meehl</a:t>
            </a:r>
            <a:r>
              <a:rPr lang="en-US" sz="1200" dirty="0"/>
              <a:t>, </a:t>
            </a:r>
            <a:r>
              <a:rPr lang="en-US" sz="1200" b="1" dirty="0">
                <a:solidFill>
                  <a:srgbClr val="000000"/>
                </a:solidFill>
                <a:ea typeface="Calibri" panose="020F0502020204030204" pitchFamily="34" charset="0"/>
                <a:cs typeface="Calibri" panose="020F0502020204030204" pitchFamily="34" charset="0"/>
              </a:rPr>
              <a:t>G.A., </a:t>
            </a:r>
            <a:r>
              <a:rPr lang="en-US" sz="1200" b="1" dirty="0">
                <a:solidFill>
                  <a:srgbClr val="000000"/>
                </a:solidFill>
                <a:effectLst/>
                <a:ea typeface="Calibri" panose="020F0502020204030204" pitchFamily="34" charset="0"/>
                <a:cs typeface="Calibri" panose="020F0502020204030204" pitchFamily="34" charset="0"/>
              </a:rPr>
              <a:t>C. Shields, J.M. </a:t>
            </a:r>
            <a:r>
              <a:rPr lang="en-US" sz="1200" b="1" dirty="0" err="1">
                <a:solidFill>
                  <a:srgbClr val="000000"/>
                </a:solidFill>
                <a:effectLst/>
                <a:ea typeface="Calibri" panose="020F0502020204030204" pitchFamily="34" charset="0"/>
                <a:cs typeface="Calibri" panose="020F0502020204030204" pitchFamily="34" charset="0"/>
              </a:rPr>
              <a:t>Arblaster</a:t>
            </a:r>
            <a:r>
              <a:rPr lang="en-US" sz="1200" dirty="0">
                <a:solidFill>
                  <a:srgbClr val="000000"/>
                </a:solidFill>
                <a:effectLst/>
                <a:ea typeface="Calibri" panose="020F0502020204030204" pitchFamily="34" charset="0"/>
                <a:cs typeface="Calibri" panose="020F0502020204030204" pitchFamily="34" charset="0"/>
              </a:rPr>
              <a:t>, H. Annamalai</a:t>
            </a:r>
            <a:r>
              <a:rPr lang="en-US" sz="1200" b="1" dirty="0">
                <a:solidFill>
                  <a:srgbClr val="000000"/>
                </a:solidFill>
                <a:effectLst/>
                <a:ea typeface="Calibri" panose="020F0502020204030204" pitchFamily="34" charset="0"/>
                <a:cs typeface="Calibri" panose="020F0502020204030204" pitchFamily="34" charset="0"/>
              </a:rPr>
              <a:t>, R. Neale</a:t>
            </a:r>
            <a:r>
              <a:rPr lang="en-US" sz="1200" dirty="0">
                <a:solidFill>
                  <a:srgbClr val="000000"/>
                </a:solidFill>
                <a:effectLst/>
                <a:ea typeface="Calibri" panose="020F0502020204030204" pitchFamily="34" charset="0"/>
                <a:cs typeface="Calibri" panose="020F0502020204030204" pitchFamily="34" charset="0"/>
              </a:rPr>
              <a:t>, J.-C. </a:t>
            </a:r>
            <a:r>
              <a:rPr lang="en-US" sz="1200" dirty="0" err="1">
                <a:solidFill>
                  <a:srgbClr val="000000"/>
                </a:solidFill>
                <a:effectLst/>
                <a:ea typeface="Calibri" panose="020F0502020204030204" pitchFamily="34" charset="0"/>
                <a:cs typeface="Calibri" panose="020F0502020204030204" pitchFamily="34" charset="0"/>
              </a:rPr>
              <a:t>Golaz</a:t>
            </a:r>
            <a:r>
              <a:rPr lang="en-US" sz="1200" b="1" dirty="0">
                <a:solidFill>
                  <a:srgbClr val="000000"/>
                </a:solidFill>
                <a:effectLst/>
                <a:ea typeface="Calibri" panose="020F0502020204030204" pitchFamily="34" charset="0"/>
                <a:cs typeface="Calibri" panose="020F0502020204030204" pitchFamily="34" charset="0"/>
              </a:rPr>
              <a:t>, J. Fasullo</a:t>
            </a:r>
            <a:r>
              <a:rPr lang="en-US" sz="1200" dirty="0">
                <a:solidFill>
                  <a:srgbClr val="000000"/>
                </a:solidFill>
                <a:effectLst/>
                <a:ea typeface="Calibri" panose="020F0502020204030204" pitchFamily="34" charset="0"/>
                <a:cs typeface="Calibri" panose="020F0502020204030204" pitchFamily="34" charset="0"/>
              </a:rPr>
              <a:t>, L. Van Roekel, A. </a:t>
            </a:r>
            <a:r>
              <a:rPr lang="en-US" sz="1200" dirty="0" err="1">
                <a:solidFill>
                  <a:srgbClr val="000000"/>
                </a:solidFill>
                <a:effectLst/>
                <a:ea typeface="Calibri" panose="020F0502020204030204" pitchFamily="34" charset="0"/>
                <a:cs typeface="Calibri" panose="020F0502020204030204" pitchFamily="34" charset="0"/>
              </a:rPr>
              <a:t>Capotondi</a:t>
            </a:r>
            <a:r>
              <a:rPr lang="en-US" sz="1200" dirty="0">
                <a:solidFill>
                  <a:srgbClr val="000000"/>
                </a:solidFill>
                <a:effectLst/>
                <a:ea typeface="Calibri" panose="020F0502020204030204" pitchFamily="34" charset="0"/>
                <a:cs typeface="Calibri" panose="020F0502020204030204" pitchFamily="34" charset="0"/>
              </a:rPr>
              <a:t>, and </a:t>
            </a:r>
            <a:r>
              <a:rPr lang="en-US" sz="1200" b="1" dirty="0">
                <a:solidFill>
                  <a:srgbClr val="000000"/>
                </a:solidFill>
                <a:effectLst/>
                <a:ea typeface="Calibri" panose="020F0502020204030204" pitchFamily="34" charset="0"/>
                <a:cs typeface="Calibri" panose="020F0502020204030204" pitchFamily="34" charset="0"/>
              </a:rPr>
              <a:t>A. Hu</a:t>
            </a:r>
            <a:r>
              <a:rPr lang="en-US" sz="1200" dirty="0">
                <a:solidFill>
                  <a:srgbClr val="000000"/>
                </a:solidFill>
                <a:effectLst/>
                <a:ea typeface="Calibri" panose="020F0502020204030204" pitchFamily="34" charset="0"/>
                <a:cs typeface="Calibri" panose="020F0502020204030204" pitchFamily="34" charset="0"/>
              </a:rPr>
              <a:t>, 2023:  </a:t>
            </a:r>
            <a:r>
              <a:rPr lang="en-US" sz="1200" kern="1800" dirty="0">
                <a:solidFill>
                  <a:srgbClr val="333333"/>
                </a:solidFill>
                <a:effectLst/>
                <a:ea typeface="Calibri" panose="020F0502020204030204" pitchFamily="34" charset="0"/>
                <a:cs typeface="Calibri" panose="020F0502020204030204" pitchFamily="34" charset="0"/>
              </a:rPr>
              <a:t>Climate base state influences on South Asian monsoon processes derived from analyses of E3SMv2 and CESM2, </a:t>
            </a:r>
            <a:r>
              <a:rPr lang="en-US" sz="1200" i="1" kern="1800" dirty="0" err="1">
                <a:solidFill>
                  <a:srgbClr val="333333"/>
                </a:solidFill>
                <a:effectLst/>
                <a:ea typeface="Calibri" panose="020F0502020204030204" pitchFamily="34" charset="0"/>
                <a:cs typeface="Calibri" panose="020F0502020204030204" pitchFamily="34" charset="0"/>
              </a:rPr>
              <a:t>Geophys</a:t>
            </a:r>
            <a:r>
              <a:rPr lang="en-US" sz="1200" i="1" kern="1800" dirty="0">
                <a:solidFill>
                  <a:srgbClr val="333333"/>
                </a:solidFill>
                <a:effectLst/>
                <a:ea typeface="Calibri" panose="020F0502020204030204" pitchFamily="34" charset="0"/>
                <a:cs typeface="Calibri" panose="020F0502020204030204" pitchFamily="34" charset="0"/>
              </a:rPr>
              <a:t>. Res. Lett</a:t>
            </a:r>
            <a:r>
              <a:rPr lang="en-US" sz="1200" kern="1800" dirty="0">
                <a:solidFill>
                  <a:srgbClr val="333333"/>
                </a:solidFill>
                <a:effectLst/>
                <a:ea typeface="Calibri" panose="020F0502020204030204" pitchFamily="34" charset="0"/>
                <a:cs typeface="Calibri" panose="020F0502020204030204" pitchFamily="34" charset="0"/>
              </a:rPr>
              <a:t>., </a:t>
            </a:r>
            <a:r>
              <a:rPr lang="en-US" sz="1200" b="1" spc="35" dirty="0">
                <a:effectLst/>
                <a:ea typeface="Times New Roman" panose="02020603050405020304" pitchFamily="18" charset="0"/>
              </a:rPr>
              <a:t>50</a:t>
            </a:r>
            <a:r>
              <a:rPr lang="en-US" sz="1200" spc="35" dirty="0">
                <a:effectLst/>
                <a:ea typeface="Times New Roman" panose="02020603050405020304" pitchFamily="18" charset="0"/>
              </a:rPr>
              <a:t>, e2023GL104313, </a:t>
            </a:r>
            <a:r>
              <a:rPr lang="en-US" sz="1200" spc="35" dirty="0">
                <a:effectLst/>
                <a:ea typeface="Times New Roman" panose="02020603050405020304" pitchFamily="18" charset="0"/>
                <a:hlinkClick r:id="rId3">
                  <a:extLst>
                    <a:ext uri="{A12FA001-AC4F-418D-AE19-62706E023703}">
                      <ahyp:hlinkClr xmlns:ahyp="http://schemas.microsoft.com/office/drawing/2018/hyperlinkcolor" val="tx"/>
                    </a:ext>
                  </a:extLst>
                </a:hlinkClick>
              </a:rPr>
              <a:t>https://doi.org/10.1029/2023GL104313</a:t>
            </a:r>
            <a:r>
              <a:rPr lang="en-US" sz="1200" kern="1800" dirty="0">
                <a:effectLst/>
                <a:ea typeface="Calibri" panose="020F0502020204030204" pitchFamily="34" charset="0"/>
                <a:cs typeface="Calibri" panose="020F0502020204030204" pitchFamily="34" charset="0"/>
              </a:rPr>
              <a:t>.       </a:t>
            </a:r>
            <a:r>
              <a:rPr lang="en-US" sz="1200" dirty="0">
                <a:effectLst/>
                <a:ea typeface="Times New Roman" panose="02020603050405020304" pitchFamily="18" charset="0"/>
              </a:rPr>
              <a:t>(DOE RGMA authors in bold face)</a:t>
            </a:r>
            <a:endParaRPr lang="en-US" sz="1200" dirty="0">
              <a:effectLst/>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48686" y="1131761"/>
            <a:ext cx="6798806" cy="1200329"/>
          </a:xfrm>
          <a:prstGeom prst="rect">
            <a:avLst/>
          </a:prstGeom>
          <a:noFill/>
        </p:spPr>
        <p:txBody>
          <a:bodyPr wrap="square" rtlCol="0">
            <a:spAutoFit/>
          </a:bodyPr>
          <a:lstStyle/>
          <a:p>
            <a:r>
              <a:rPr lang="en-US" sz="1600" b="1" i="1" dirty="0">
                <a:latin typeface="Arial"/>
                <a:cs typeface="Arial"/>
              </a:rPr>
              <a:t>OBJECTIVE</a:t>
            </a:r>
          </a:p>
          <a:p>
            <a:r>
              <a:rPr lang="en-US" sz="1400" dirty="0">
                <a:ea typeface="Times New Roman" panose="02020603050405020304" pitchFamily="18" charset="0"/>
              </a:rPr>
              <a:t>The E3SMv2 and CESM2 </a:t>
            </a:r>
            <a:r>
              <a:rPr lang="en-US" sz="1400" dirty="0">
                <a:effectLst/>
                <a:ea typeface="Times New Roman" panose="02020603050405020304" pitchFamily="18" charset="0"/>
              </a:rPr>
              <a:t>are analyzed to </a:t>
            </a:r>
            <a:r>
              <a:rPr lang="en-US" sz="1400" dirty="0">
                <a:solidFill>
                  <a:srgbClr val="222222"/>
                </a:solidFill>
                <a:effectLst/>
                <a:ea typeface="Cambria" panose="02040503050406030204" pitchFamily="18" charset="0"/>
                <a:cs typeface="Cambria" panose="02040503050406030204" pitchFamily="18" charset="0"/>
              </a:rPr>
              <a:t>investigate how differences in simulated base state tropical SSTs and ENSO amplitude affect the processes associated with the South Asian monsoon, with a focus on connections between the monsoon and El Niño/Southern Oscillation (ENSO).</a:t>
            </a:r>
            <a:endParaRPr lang="en-US" sz="1400" dirty="0"/>
          </a:p>
        </p:txBody>
      </p:sp>
      <p:sp>
        <p:nvSpPr>
          <p:cNvPr id="12" name="TextBox 11">
            <a:extLst>
              <a:ext uri="{FF2B5EF4-FFF2-40B4-BE49-F238E27FC236}">
                <a16:creationId xmlns:a16="http://schemas.microsoft.com/office/drawing/2014/main" id="{ADD8E89C-8017-E545-8990-66150241C46E}"/>
              </a:ext>
            </a:extLst>
          </p:cNvPr>
          <p:cNvSpPr txBox="1"/>
          <p:nvPr/>
        </p:nvSpPr>
        <p:spPr>
          <a:xfrm>
            <a:off x="38931" y="2364364"/>
            <a:ext cx="6884352" cy="2277547"/>
          </a:xfrm>
          <a:prstGeom prst="rect">
            <a:avLst/>
          </a:prstGeom>
          <a:noFill/>
        </p:spPr>
        <p:txBody>
          <a:bodyPr wrap="square" rtlCol="0">
            <a:spAutoFit/>
          </a:bodyPr>
          <a:lstStyle/>
          <a:p>
            <a:r>
              <a:rPr lang="en-US" sz="1600" b="1" i="1" dirty="0">
                <a:latin typeface="Arial"/>
                <a:cs typeface="Arial"/>
              </a:rPr>
              <a:t>APPROACH</a:t>
            </a:r>
          </a:p>
          <a:p>
            <a:r>
              <a:rPr lang="en-US" sz="1400" dirty="0">
                <a:ea typeface="Times New Roman" panose="02020603050405020304" pitchFamily="18" charset="0"/>
              </a:rPr>
              <a:t>Histori</a:t>
            </a:r>
            <a:r>
              <a:rPr lang="en-US" sz="1400" dirty="0">
                <a:effectLst/>
                <a:ea typeface="Times New Roman" panose="02020603050405020304" pitchFamily="18" charset="0"/>
              </a:rPr>
              <a:t>cal simulations from 1850-2014 for E3SMv2 and CESM2 are analyzed for the South Asian monsoon season June-July-August-September (JJAS). To quantify relative contributions </a:t>
            </a:r>
            <a:r>
              <a:rPr lang="en-US" sz="1400" dirty="0">
                <a:ea typeface="Times New Roman" panose="02020603050405020304" pitchFamily="18" charset="0"/>
              </a:rPr>
              <a:t>to monsoon-ENSO connections from base state SSTs and ENSO amplitude, p</a:t>
            </a:r>
            <a:r>
              <a:rPr lang="en-US" sz="1400" dirty="0">
                <a:solidFill>
                  <a:srgbClr val="323133"/>
                </a:solidFill>
                <a:effectLst/>
                <a:ea typeface="Times New Roman" panose="02020603050405020304" pitchFamily="18" charset="0"/>
              </a:rPr>
              <a:t>acemaker experiments with CESM2 are compared to both models and use time-evolving SST anomalies in the tropical Pacific nudged to observations.  M</a:t>
            </a:r>
            <a:r>
              <a:rPr lang="en-US" sz="1400" dirty="0">
                <a:solidFill>
                  <a:srgbClr val="222222"/>
                </a:solidFill>
                <a:effectLst/>
                <a:ea typeface="Cambria" panose="02040503050406030204" pitchFamily="18" charset="0"/>
                <a:cs typeface="Cambria" panose="02040503050406030204" pitchFamily="18" charset="0"/>
              </a:rPr>
              <a:t>onsoon-ENSO teleconnections are reduced in E3SMv2 compared to CESM2 due to cooler mean tropical SSTs combined with </a:t>
            </a:r>
            <a:r>
              <a:rPr lang="en-US" sz="1400" dirty="0">
                <a:effectLst/>
                <a:ea typeface="Times New Roman" panose="02020603050405020304" pitchFamily="18" charset="0"/>
              </a:rPr>
              <a:t>ENSO amplitude in E3SMv2 that is less than half that in CESM2. </a:t>
            </a:r>
            <a:endParaRPr lang="en-US" sz="1400" dirty="0">
              <a:effectLst/>
              <a:ea typeface="Arial" panose="020B0604020202020204" pitchFamily="34" charset="0"/>
            </a:endParaRPr>
          </a:p>
          <a:p>
            <a:endParaRPr lang="en-US" sz="1400" dirty="0">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56856" y="4432536"/>
            <a:ext cx="6790636" cy="2040559"/>
          </a:xfrm>
          <a:prstGeom prst="rect">
            <a:avLst/>
          </a:prstGeom>
          <a:noFill/>
        </p:spPr>
        <p:txBody>
          <a:bodyPr wrap="square" rtlCol="0">
            <a:spAutoFit/>
          </a:bodyPr>
          <a:lstStyle/>
          <a:p>
            <a:r>
              <a:rPr lang="en-US" sz="1600" b="1" i="1" dirty="0">
                <a:latin typeface="Arial"/>
                <a:cs typeface="Arial"/>
              </a:rPr>
              <a:t>IMPACT</a:t>
            </a:r>
          </a:p>
          <a:p>
            <a:pPr marL="0" marR="0">
              <a:lnSpc>
                <a:spcPct val="115000"/>
              </a:lnSpc>
              <a:spcBef>
                <a:spcPts val="0"/>
              </a:spcBef>
              <a:spcAft>
                <a:spcPts val="0"/>
              </a:spcAft>
            </a:pPr>
            <a:r>
              <a:rPr lang="en-US" sz="1400" dirty="0">
                <a:solidFill>
                  <a:srgbClr val="000000"/>
                </a:solidFill>
                <a:effectLst/>
                <a:ea typeface="Calibri" panose="020F0502020204030204" pitchFamily="34" charset="0"/>
              </a:rPr>
              <a:t>For the first time, we attribute the differences in the strength of monsoon-ENSO connections to two specific processes, with about half due to mean tropical SSTs and half due to ENSO amplitude.  Thus, this two-model analysis provides unique and crucial insights into the processes that affect the predictability of the economically impactful South Asian monsoon.   </a:t>
            </a:r>
          </a:p>
          <a:p>
            <a:pPr marL="0" marR="0">
              <a:lnSpc>
                <a:spcPct val="115000"/>
              </a:lnSpc>
              <a:spcBef>
                <a:spcPts val="0"/>
              </a:spcBef>
              <a:spcAft>
                <a:spcPts val="0"/>
              </a:spcAft>
            </a:pPr>
            <a:r>
              <a:rPr lang="en-US" sz="1400" b="1" dirty="0">
                <a:solidFill>
                  <a:srgbClr val="666666"/>
                </a:solidFill>
                <a:effectLst/>
                <a:ea typeface="Open Sans" panose="020B0606030504020204" pitchFamily="34" charset="0"/>
              </a:rPr>
              <a:t> </a:t>
            </a:r>
            <a:endParaRPr lang="en-US" sz="1400" dirty="0">
              <a:solidFill>
                <a:srgbClr val="000000"/>
              </a:solidFill>
              <a:effectLst/>
              <a:ea typeface="Calibri" panose="020F0502020204030204" pitchFamily="34" charset="0"/>
            </a:endParaRPr>
          </a:p>
          <a:p>
            <a:endParaRPr lang="en-US" sz="1400" i="1" dirty="0">
              <a:cs typeface="Arial"/>
            </a:endParaRPr>
          </a:p>
        </p:txBody>
      </p:sp>
      <p:sp>
        <p:nvSpPr>
          <p:cNvPr id="9" name="Rectangle 8">
            <a:extLst>
              <a:ext uri="{FF2B5EF4-FFF2-40B4-BE49-F238E27FC236}">
                <a16:creationId xmlns:a16="http://schemas.microsoft.com/office/drawing/2014/main" id="{5ED6742F-C649-2B49-98F6-A53498F1E1D6}"/>
              </a:ext>
            </a:extLst>
          </p:cNvPr>
          <p:cNvSpPr/>
          <p:nvPr/>
        </p:nvSpPr>
        <p:spPr>
          <a:xfrm>
            <a:off x="9928028" y="1403708"/>
            <a:ext cx="2263971" cy="4662815"/>
          </a:xfrm>
          <a:prstGeom prst="rect">
            <a:avLst/>
          </a:prstGeom>
        </p:spPr>
        <p:txBody>
          <a:bodyPr wrap="square">
            <a:spAutoFit/>
          </a:bodyPr>
          <a:lstStyle/>
          <a:p>
            <a:r>
              <a:rPr lang="en-US" sz="1100" dirty="0">
                <a:effectLst/>
                <a:latin typeface="Century Gothic" panose="020B0502020202020204" pitchFamily="34" charset="0"/>
                <a:ea typeface="Times New Roman" panose="02020603050405020304" pitchFamily="18" charset="0"/>
              </a:rPr>
              <a:t>The large-scale east-west atmospheric circulation (the Walker Circulation) connects the monsoon and ENSO. </a:t>
            </a:r>
            <a:r>
              <a:rPr lang="en-US" sz="1100" dirty="0">
                <a:latin typeface="Century Gothic" panose="020B0502020202020204" pitchFamily="34" charset="0"/>
                <a:ea typeface="Times New Roman" panose="02020603050405020304" pitchFamily="18" charset="0"/>
              </a:rPr>
              <a:t>Larger n</a:t>
            </a:r>
            <a:r>
              <a:rPr lang="en-US" sz="1100" dirty="0">
                <a:effectLst/>
                <a:latin typeface="Century Gothic" panose="020B0502020202020204" pitchFamily="34" charset="0"/>
                <a:ea typeface="Times New Roman" panose="02020603050405020304" pitchFamily="18" charset="0"/>
              </a:rPr>
              <a:t>egative values over the Pacific sector and larger positive values over the Indian sector in CESM2 (middle) compared to E3SMv2 (top) indicate, for El Niño events, anomalous upper level divergence associated with warmer SSTs and stronger precipitation and upward vertical motion over the Pacific, and anomalous upper level convergence producing stronger downward vertical motion that acts to suppress monsoon precipitation.  The negative differences between the models over India and positive differences over the Pacific (bottom) show that E3SMv2 has reduced monsoon-ENSO connections compared to CESM2</a:t>
            </a:r>
            <a:endParaRPr lang="en-US" sz="1100" dirty="0">
              <a:solidFill>
                <a:srgbClr val="0070C0"/>
              </a:solidFill>
            </a:endParaRPr>
          </a:p>
        </p:txBody>
      </p:sp>
      <p:sp>
        <p:nvSpPr>
          <p:cNvPr id="3" name="Rectangle 2">
            <a:extLst>
              <a:ext uri="{FF2B5EF4-FFF2-40B4-BE49-F238E27FC236}">
                <a16:creationId xmlns:a16="http://schemas.microsoft.com/office/drawing/2014/main" id="{EFB22850-71B4-480C-BEFB-2997E6DFDE47}"/>
              </a:ext>
            </a:extLst>
          </p:cNvPr>
          <p:cNvSpPr/>
          <p:nvPr/>
        </p:nvSpPr>
        <p:spPr>
          <a:xfrm>
            <a:off x="6669389" y="1111713"/>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349A9F-59B1-4267-88F4-53ADA3BBECE4}"/>
              </a:ext>
            </a:extLst>
          </p:cNvPr>
          <p:cNvSpPr/>
          <p:nvPr/>
        </p:nvSpPr>
        <p:spPr>
          <a:xfrm>
            <a:off x="6737709" y="2462295"/>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0D44089-FBCC-4197-9777-9033A72E6B25}"/>
              </a:ext>
            </a:extLst>
          </p:cNvPr>
          <p:cNvSpPr/>
          <p:nvPr/>
        </p:nvSpPr>
        <p:spPr>
          <a:xfrm>
            <a:off x="8892324" y="2462286"/>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A64C92F-89FB-407B-BDFB-483F0BEB6E55}"/>
              </a:ext>
            </a:extLst>
          </p:cNvPr>
          <p:cNvSpPr/>
          <p:nvPr/>
        </p:nvSpPr>
        <p:spPr>
          <a:xfrm>
            <a:off x="6748219" y="3713018"/>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10F5BEA-2D89-49B2-B6C9-185D87F4DACD}"/>
              </a:ext>
            </a:extLst>
          </p:cNvPr>
          <p:cNvSpPr/>
          <p:nvPr/>
        </p:nvSpPr>
        <p:spPr>
          <a:xfrm>
            <a:off x="8913339" y="3691991"/>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10;&#10;Description automatically generated">
            <a:extLst>
              <a:ext uri="{FF2B5EF4-FFF2-40B4-BE49-F238E27FC236}">
                <a16:creationId xmlns:a16="http://schemas.microsoft.com/office/drawing/2014/main" id="{EB043F48-BD79-1E32-DC66-EC6EA9CEAD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608" r="57196"/>
          <a:stretch/>
        </p:blipFill>
        <p:spPr>
          <a:xfrm>
            <a:off x="6835729" y="1502976"/>
            <a:ext cx="3280553" cy="4487234"/>
          </a:xfrm>
          <a:prstGeom prst="rect">
            <a:avLst/>
          </a:prstGeom>
        </p:spPr>
      </p:pic>
      <p:sp>
        <p:nvSpPr>
          <p:cNvPr id="7" name="TextBox 6">
            <a:extLst>
              <a:ext uri="{FF2B5EF4-FFF2-40B4-BE49-F238E27FC236}">
                <a16:creationId xmlns:a16="http://schemas.microsoft.com/office/drawing/2014/main" id="{D1AE712F-360F-550A-DE68-7F501306D756}"/>
              </a:ext>
            </a:extLst>
          </p:cNvPr>
          <p:cNvSpPr txBox="1"/>
          <p:nvPr/>
        </p:nvSpPr>
        <p:spPr>
          <a:xfrm>
            <a:off x="7741722" y="2612512"/>
            <a:ext cx="917263" cy="307777"/>
          </a:xfrm>
          <a:prstGeom prst="rect">
            <a:avLst/>
          </a:prstGeom>
          <a:noFill/>
        </p:spPr>
        <p:txBody>
          <a:bodyPr wrap="square" rtlCol="0">
            <a:spAutoFit/>
          </a:bodyPr>
          <a:lstStyle/>
          <a:p>
            <a:r>
              <a:rPr lang="en-US" sz="1400" b="1" dirty="0"/>
              <a:t>E3SMv2</a:t>
            </a:r>
          </a:p>
        </p:txBody>
      </p:sp>
      <p:sp>
        <p:nvSpPr>
          <p:cNvPr id="8" name="TextBox 7">
            <a:extLst>
              <a:ext uri="{FF2B5EF4-FFF2-40B4-BE49-F238E27FC236}">
                <a16:creationId xmlns:a16="http://schemas.microsoft.com/office/drawing/2014/main" id="{5FDFC500-6783-7010-5249-F02F03B5674B}"/>
              </a:ext>
            </a:extLst>
          </p:cNvPr>
          <p:cNvSpPr txBox="1"/>
          <p:nvPr/>
        </p:nvSpPr>
        <p:spPr>
          <a:xfrm>
            <a:off x="7828189" y="4108055"/>
            <a:ext cx="917263" cy="307777"/>
          </a:xfrm>
          <a:prstGeom prst="rect">
            <a:avLst/>
          </a:prstGeom>
          <a:noFill/>
        </p:spPr>
        <p:txBody>
          <a:bodyPr wrap="square" rtlCol="0">
            <a:spAutoFit/>
          </a:bodyPr>
          <a:lstStyle/>
          <a:p>
            <a:r>
              <a:rPr lang="en-US" sz="1400" b="1" dirty="0"/>
              <a:t>CESM2</a:t>
            </a:r>
          </a:p>
        </p:txBody>
      </p:sp>
      <p:sp>
        <p:nvSpPr>
          <p:cNvPr id="10" name="TextBox 9">
            <a:extLst>
              <a:ext uri="{FF2B5EF4-FFF2-40B4-BE49-F238E27FC236}">
                <a16:creationId xmlns:a16="http://schemas.microsoft.com/office/drawing/2014/main" id="{CC307D1F-13B7-C479-4061-C5101F54BCE8}"/>
              </a:ext>
            </a:extLst>
          </p:cNvPr>
          <p:cNvSpPr txBox="1"/>
          <p:nvPr/>
        </p:nvSpPr>
        <p:spPr>
          <a:xfrm>
            <a:off x="7340451" y="5598912"/>
            <a:ext cx="2381616" cy="307777"/>
          </a:xfrm>
          <a:prstGeom prst="rect">
            <a:avLst/>
          </a:prstGeom>
          <a:noFill/>
        </p:spPr>
        <p:txBody>
          <a:bodyPr wrap="square" rtlCol="0">
            <a:spAutoFit/>
          </a:bodyPr>
          <a:lstStyle/>
          <a:p>
            <a:r>
              <a:rPr lang="en-US" sz="1400" b="1" dirty="0"/>
              <a:t>E3SMv2 minus CESM2</a:t>
            </a:r>
          </a:p>
        </p:txBody>
      </p:sp>
      <p:sp>
        <p:nvSpPr>
          <p:cNvPr id="22" name="TextBox 21">
            <a:extLst>
              <a:ext uri="{FF2B5EF4-FFF2-40B4-BE49-F238E27FC236}">
                <a16:creationId xmlns:a16="http://schemas.microsoft.com/office/drawing/2014/main" id="{0FEB7BB6-1A29-9732-7CC0-B4EBA7DE04A6}"/>
              </a:ext>
            </a:extLst>
          </p:cNvPr>
          <p:cNvSpPr txBox="1"/>
          <p:nvPr/>
        </p:nvSpPr>
        <p:spPr>
          <a:xfrm>
            <a:off x="6748219" y="1048653"/>
            <a:ext cx="4087947" cy="523220"/>
          </a:xfrm>
          <a:prstGeom prst="rect">
            <a:avLst/>
          </a:prstGeom>
          <a:noFill/>
        </p:spPr>
        <p:txBody>
          <a:bodyPr wrap="square" rtlCol="0">
            <a:spAutoFit/>
          </a:bodyPr>
          <a:lstStyle/>
          <a:p>
            <a:r>
              <a:rPr lang="en-US" sz="1400" dirty="0"/>
              <a:t>Nino3.4 SSTs regressed onto 200 </a:t>
            </a:r>
            <a:r>
              <a:rPr lang="en-US" sz="1400" dirty="0" err="1"/>
              <a:t>hPa</a:t>
            </a:r>
            <a:r>
              <a:rPr lang="en-US" sz="1400" dirty="0"/>
              <a:t> velocity potential, JJAS </a:t>
            </a:r>
            <a:r>
              <a:rPr lang="en-US" sz="1400" dirty="0">
                <a:effectLst/>
                <a:ea typeface="Times New Roman" panose="02020603050405020304" pitchFamily="18" charset="0"/>
              </a:rPr>
              <a:t>(x 10</a:t>
            </a:r>
            <a:r>
              <a:rPr lang="en-US" sz="1400" baseline="30000" dirty="0">
                <a:effectLst/>
                <a:ea typeface="Times New Roman" panose="02020603050405020304" pitchFamily="18" charset="0"/>
              </a:rPr>
              <a:t>6</a:t>
            </a:r>
            <a:r>
              <a:rPr lang="en-US" sz="1400" dirty="0">
                <a:effectLst/>
                <a:ea typeface="Times New Roman" panose="02020603050405020304" pitchFamily="18" charset="0"/>
              </a:rPr>
              <a:t> m</a:t>
            </a:r>
            <a:r>
              <a:rPr lang="en-US" sz="1400" baseline="30000" dirty="0">
                <a:effectLst/>
                <a:ea typeface="Times New Roman" panose="02020603050405020304" pitchFamily="18" charset="0"/>
              </a:rPr>
              <a:t>2</a:t>
            </a:r>
            <a:r>
              <a:rPr lang="en-US" sz="1400" dirty="0">
                <a:effectLst/>
                <a:ea typeface="Times New Roman" panose="02020603050405020304" pitchFamily="18" charset="0"/>
              </a:rPr>
              <a:t> sec</a:t>
            </a:r>
            <a:r>
              <a:rPr lang="en-US" sz="1400" baseline="30000" dirty="0">
                <a:effectLst/>
                <a:ea typeface="Times New Roman" panose="02020603050405020304" pitchFamily="18" charset="0"/>
              </a:rPr>
              <a:t>-2</a:t>
            </a:r>
            <a:r>
              <a:rPr lang="en-US" sz="1400" dirty="0">
                <a:effectLst/>
                <a:ea typeface="Times New Roman" panose="02020603050405020304" pitchFamily="18" charset="0"/>
              </a:rPr>
              <a:t>/°C)</a:t>
            </a:r>
            <a:endParaRPr lang="en-US" sz="1400" dirty="0"/>
          </a:p>
        </p:txBody>
      </p:sp>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13449</TotalTime>
  <Words>440</Words>
  <Application>Microsoft Office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Gerald Meehl</cp:lastModifiedBy>
  <cp:revision>114</cp:revision>
  <dcterms:created xsi:type="dcterms:W3CDTF">2017-08-29T22:43:04Z</dcterms:created>
  <dcterms:modified xsi:type="dcterms:W3CDTF">2023-10-03T01:26:52Z</dcterms:modified>
</cp:coreProperties>
</file>