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TbqY2DSi7xQiozmditxRWHR8ZL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customschemas.google.com/relationships/presentationmetadata" Target="metadata"/><Relationship Id="rId4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body" idx="1"/>
          </p:nvPr>
        </p:nvSpPr>
        <p:spPr>
          <a:xfrm rot="5400000">
            <a:off x="4077354" y="-1413529"/>
            <a:ext cx="4037293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9" name="Google Shape;89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6" name="Google Shape;96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0" y="393699"/>
            <a:ext cx="12192000" cy="2387599"/>
          </a:xfrm>
          <a:prstGeom prst="rect">
            <a:avLst/>
          </a:prstGeom>
          <a:gradFill>
            <a:gsLst>
              <a:gs pos="0">
                <a:srgbClr val="F5F7FC"/>
              </a:gs>
              <a:gs pos="74000">
                <a:srgbClr val="A9BEE4"/>
              </a:gs>
              <a:gs pos="83000">
                <a:srgbClr val="A9BEE4"/>
              </a:gs>
              <a:gs pos="100000">
                <a:srgbClr val="C5D3ED"/>
              </a:gs>
            </a:gsLst>
            <a:lin ang="0" scaled="0"/>
          </a:gradFill>
          <a:ln>
            <a:noFill/>
          </a:ln>
        </p:spPr>
      </p:sp>
      <p:sp>
        <p:nvSpPr>
          <p:cNvPr id="26" name="Google Shape;26;p6"/>
          <p:cNvSpPr txBox="1">
            <a:spLocks noGrp="1"/>
          </p:cNvSpPr>
          <p:nvPr>
            <p:ph type="ctrTitle"/>
          </p:nvPr>
        </p:nvSpPr>
        <p:spPr>
          <a:xfrm>
            <a:off x="187419" y="393699"/>
            <a:ext cx="8630178" cy="2387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entury Gothic"/>
              <a:buNone/>
              <a:defRPr sz="6000" b="1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ubTitle" idx="1"/>
          </p:nvPr>
        </p:nvSpPr>
        <p:spPr>
          <a:xfrm>
            <a:off x="187419" y="3026833"/>
            <a:ext cx="8630178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A6A6A"/>
              </a:buClr>
              <a:buSzPts val="2400"/>
              <a:buNone/>
              <a:defRPr sz="2400">
                <a:solidFill>
                  <a:srgbClr val="6A6A6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8" name="Google Shape;2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053994" y="4570300"/>
            <a:ext cx="5138006" cy="19267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03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5" name="Google Shape;3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entury Gothic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0" name="Google Shape;50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0" name="Google Shape;6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4" name="Google Shape;7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entury Gothic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2" name="Google Shape;82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27083" y="6237962"/>
            <a:ext cx="1653434" cy="6200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sz="4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037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grpSp>
        <p:nvGrpSpPr>
          <p:cNvPr id="8" name="Google Shape;8;p4"/>
          <p:cNvGrpSpPr/>
          <p:nvPr/>
        </p:nvGrpSpPr>
        <p:grpSpPr>
          <a:xfrm>
            <a:off x="3982" y="5957980"/>
            <a:ext cx="12188018" cy="900020"/>
            <a:chOff x="-546280" y="7333362"/>
            <a:chExt cx="13024207" cy="1059271"/>
          </a:xfrm>
        </p:grpSpPr>
        <p:pic>
          <p:nvPicPr>
            <p:cNvPr id="9" name="Google Shape;9;p4"/>
            <p:cNvPicPr preferRelativeResize="0"/>
            <p:nvPr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-546280" y="7451706"/>
              <a:ext cx="13024207" cy="3809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Google Shape;10;p4"/>
            <p:cNvPicPr preferRelativeResize="0"/>
            <p:nvPr/>
          </p:nvPicPr>
          <p:blipFill rotWithShape="1">
            <a:blip r:embed="rId14">
              <a:alphaModFix/>
            </a:blip>
            <a:srcRect b="45499"/>
            <a:stretch/>
          </p:blipFill>
          <p:spPr>
            <a:xfrm>
              <a:off x="-546280" y="7361504"/>
              <a:ext cx="13014050" cy="5008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Google Shape;11;p4"/>
            <p:cNvPicPr preferRelativeResize="0"/>
            <p:nvPr/>
          </p:nvPicPr>
          <p:blipFill rotWithShape="1">
            <a:blip r:embed="rId15">
              <a:alphaModFix/>
            </a:blip>
            <a:srcRect t="1" b="-1144"/>
            <a:stretch/>
          </p:blipFill>
          <p:spPr>
            <a:xfrm>
              <a:off x="-546279" y="7333362"/>
              <a:ext cx="13004799" cy="92081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Google Shape;12;p4"/>
            <p:cNvSpPr/>
            <p:nvPr/>
          </p:nvSpPr>
          <p:spPr>
            <a:xfrm>
              <a:off x="-546279" y="7845233"/>
              <a:ext cx="13004799" cy="5474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  <a:effectLst>
              <a:outerShdw blurRad="38100" dist="254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57350" tIns="57350" rIns="57350" bIns="573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entury Gothic"/>
                <a:buNone/>
              </a:pPr>
              <a:endParaRPr sz="24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pic>
          <p:nvPicPr>
            <p:cNvPr id="13" name="Google Shape;13;p4"/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1231615" y="7863226"/>
              <a:ext cx="2266946" cy="42725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Google Shape;14;p4"/>
            <p:cNvPicPr preferRelativeResize="0"/>
            <p:nvPr/>
          </p:nvPicPr>
          <p:blipFill rotWithShape="1">
            <a:blip r:embed="rId17">
              <a:alphaModFix/>
            </a:blip>
            <a:srcRect l="42591" t="15878" b="10431"/>
            <a:stretch/>
          </p:blipFill>
          <p:spPr>
            <a:xfrm>
              <a:off x="-468544" y="7779383"/>
              <a:ext cx="1642680" cy="4977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Google Shape;15;p4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3848154" y="7805871"/>
              <a:ext cx="501772" cy="5027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6" name="Google Shape;16;p4"/>
          <p:cNvSpPr txBox="1">
            <a:spLocks noGrp="1"/>
          </p:cNvSpPr>
          <p:nvPr>
            <p:ph type="dt" idx="10"/>
          </p:nvPr>
        </p:nvSpPr>
        <p:spPr>
          <a:xfrm>
            <a:off x="4912988" y="6371208"/>
            <a:ext cx="88803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ftr" idx="11"/>
          </p:nvPr>
        </p:nvSpPr>
        <p:spPr>
          <a:xfrm>
            <a:off x="5908601" y="6371208"/>
            <a:ext cx="36351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9651366" y="6357133"/>
            <a:ext cx="87401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24GL10847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/>
        </p:nvSpPr>
        <p:spPr>
          <a:xfrm>
            <a:off x="244600" y="5531150"/>
            <a:ext cx="58116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>
                <a:solidFill>
                  <a:schemeClr val="dk1"/>
                </a:solidFill>
              </a:rPr>
              <a:t>Mayer, K. J.</a:t>
            </a:r>
            <a:r>
              <a:rPr lang="en-US" sz="1100">
                <a:solidFill>
                  <a:schemeClr val="dk1"/>
                </a:solidFill>
              </a:rPr>
              <a:t>, Chapman, W. E., &amp; Manriquez, W. A. (2024). Exploring the relative importance of the MJO and ENSO to North Pacific subseasonal predictability. </a:t>
            </a:r>
            <a:r>
              <a:rPr lang="en-US" sz="1100" i="1">
                <a:solidFill>
                  <a:schemeClr val="dk1"/>
                </a:solidFill>
              </a:rPr>
              <a:t>Geophysical Research Letters, 51</a:t>
            </a:r>
            <a:r>
              <a:rPr lang="en-US" sz="1100">
                <a:solidFill>
                  <a:schemeClr val="dk1"/>
                </a:solidFill>
              </a:rPr>
              <a:t>, e2024GL108479. </a:t>
            </a:r>
            <a:r>
              <a:rPr lang="en-US" sz="1100" u="sng">
                <a:solidFill>
                  <a:schemeClr val="hlink"/>
                </a:solidFill>
                <a:hlinkClick r:id="rId3"/>
              </a:rPr>
              <a:t>https://doi.org/10.1029/2024GL108479</a:t>
            </a:r>
            <a:r>
              <a:rPr lang="en-US" sz="1100">
                <a:solidFill>
                  <a:schemeClr val="dk1"/>
                </a:solidFill>
              </a:rPr>
              <a:t>.</a:t>
            </a: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244600" y="773725"/>
            <a:ext cx="5449800" cy="9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/>
              <a:t>To separate the relative contribution of two tropical modes of variability</a:t>
            </a:r>
            <a:r>
              <a:rPr lang="en-US" sz="1200">
                <a:solidFill>
                  <a:schemeClr val="dk1"/>
                </a:solidFill>
              </a:rPr>
              <a:t> to North Pacific subseasonal predictability:</a:t>
            </a:r>
            <a:r>
              <a:rPr lang="en-US" sz="1200"/>
              <a:t> the Madden-Julian Oscillation (MJO) and the El Nino Southern Oscillation (ENSO).</a:t>
            </a:r>
            <a:endParaRPr sz="1400" b="1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44600" y="1782238"/>
            <a:ext cx="5657700" cy="20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</a:t>
            </a:r>
            <a:r>
              <a:rPr lang="en-US" sz="1200"/>
              <a:t>utilize an interpretable neural network to disentangle the relative importance of the state of the MJO and ENSO for subseasonal predictability </a:t>
            </a:r>
            <a:r>
              <a:rPr lang="en-US" sz="1200">
                <a:solidFill>
                  <a:schemeClr val="dk1"/>
                </a:solidFill>
              </a:rPr>
              <a:t>atmospheric circulation at 500 hPa over the North Pacific in the CESM2 preindustrial simulations. The interpretable model is </a:t>
            </a:r>
            <a:r>
              <a:rPr lang="en-US" sz="1200"/>
              <a:t>organized into two individual neural networks whose predictions are linearly combined to make the final prediction of the anomalous circulation sign. The individual neural networks receive information about </a:t>
            </a:r>
            <a:r>
              <a:rPr lang="en-US" sz="1200" i="1"/>
              <a:t>either</a:t>
            </a:r>
            <a:r>
              <a:rPr lang="en-US" sz="1200"/>
              <a:t> the MJO or ENSO to make their prediction before being linearly combined. The network’s predictions can then be decomposed into the respective contributions from the MJO or ENSO.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208000" y="3898978"/>
            <a:ext cx="5730900" cy="14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IMPACT</a:t>
            </a:r>
            <a:endParaRPr/>
          </a:p>
          <a:p>
            <a:pPr marL="0" marR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We find that the state of ENSO alone provides more subseasonal predictive information than the MJO on a variety of subseasonal lead times, particularly during network identified forecasts of opportunity (Figure 3b,d). However, persistent and/or anomalously strong MJO events are sources of predictability during ENSO neutral conditions. In addition, we identify late boreal winter as more predictable than early boreal winter, consistent with previous research.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220050" y="111550"/>
            <a:ext cx="117519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900" b="1">
                <a:solidFill>
                  <a:schemeClr val="dk1"/>
                </a:solidFill>
              </a:rPr>
              <a:t>Exploring the relative importance of the MJO and ENSO to North Pacific subseasonal predictability</a:t>
            </a:r>
            <a:endParaRPr sz="1900" b="1">
              <a:solidFill>
                <a:schemeClr val="dk1"/>
              </a:solidFill>
            </a:endParaRPr>
          </a:p>
        </p:txBody>
      </p:sp>
      <p:grpSp>
        <p:nvGrpSpPr>
          <p:cNvPr id="106" name="Google Shape;106;p1"/>
          <p:cNvGrpSpPr/>
          <p:nvPr/>
        </p:nvGrpSpPr>
        <p:grpSpPr>
          <a:xfrm>
            <a:off x="6056197" y="806643"/>
            <a:ext cx="5915815" cy="4127616"/>
            <a:chOff x="6505525" y="1627425"/>
            <a:chExt cx="5567302" cy="3768480"/>
          </a:xfrm>
        </p:grpSpPr>
        <p:pic>
          <p:nvPicPr>
            <p:cNvPr id="107" name="Google Shape;107;p1"/>
            <p:cNvPicPr preferRelativeResize="0"/>
            <p:nvPr/>
          </p:nvPicPr>
          <p:blipFill rotWithShape="1">
            <a:blip r:embed="rId4">
              <a:alphaModFix/>
            </a:blip>
            <a:srcRect b="68209"/>
            <a:stretch/>
          </p:blipFill>
          <p:spPr>
            <a:xfrm>
              <a:off x="6505525" y="1627425"/>
              <a:ext cx="5567302" cy="17899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8" name="Google Shape;108;p1"/>
            <p:cNvPicPr preferRelativeResize="0"/>
            <p:nvPr/>
          </p:nvPicPr>
          <p:blipFill rotWithShape="1">
            <a:blip r:embed="rId4">
              <a:alphaModFix/>
            </a:blip>
            <a:srcRect t="64860"/>
            <a:stretch/>
          </p:blipFill>
          <p:spPr>
            <a:xfrm>
              <a:off x="6505525" y="3417379"/>
              <a:ext cx="5567302" cy="197852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9" name="Google Shape;109;p1"/>
          <p:cNvSpPr txBox="1"/>
          <p:nvPr/>
        </p:nvSpPr>
        <p:spPr>
          <a:xfrm>
            <a:off x="6314300" y="4934250"/>
            <a:ext cx="5657700" cy="10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6A6A6A"/>
                </a:solidFill>
              </a:rPr>
              <a:t>Modified Figure 3:</a:t>
            </a:r>
            <a:endParaRPr sz="900">
              <a:solidFill>
                <a:srgbClr val="6A6A6A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6A6A6A"/>
                </a:solidFill>
              </a:rPr>
              <a:t>The frequency of a correct prediction provided by </a:t>
            </a:r>
            <a:r>
              <a:rPr lang="en-US" sz="900" i="1">
                <a:solidFill>
                  <a:srgbClr val="6A6A6A"/>
                </a:solidFill>
              </a:rPr>
              <a:t>either</a:t>
            </a:r>
            <a:r>
              <a:rPr lang="en-US" sz="900">
                <a:solidFill>
                  <a:srgbClr val="6A6A6A"/>
                </a:solidFill>
              </a:rPr>
              <a:t> the MJO- (purple) or ENSO-network (teal) or by </a:t>
            </a:r>
            <a:r>
              <a:rPr lang="en-US" sz="900" i="1">
                <a:solidFill>
                  <a:srgbClr val="6A6A6A"/>
                </a:solidFill>
              </a:rPr>
              <a:t>both</a:t>
            </a:r>
            <a:r>
              <a:rPr lang="en-US" sz="900">
                <a:solidFill>
                  <a:srgbClr val="6A6A6A"/>
                </a:solidFill>
              </a:rPr>
              <a:t> MJO- and ENSO-networks (gray) for each prediction lead. Lighter (darker) lines indicate shorter (longer) Z500 averaging windows. (b) As in (a) but for forecasts of opportunity (20% most confident predictions). (c,d) Change in accuracy across confidence thresholds after permuting (c) RMM and (d) ENSO index input. The light/dark blue lines represent the mean of a 2 days/28 days Z500 averaging window across all lead times and the associated range of change in accuracy is represented by the shading.</a:t>
            </a:r>
            <a:endParaRPr sz="900">
              <a:solidFill>
                <a:srgbClr val="6A6A6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413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Sanderson</dc:creator>
  <cp:lastModifiedBy>Stephanie Shearer</cp:lastModifiedBy>
  <cp:revision>1</cp:revision>
  <dcterms:created xsi:type="dcterms:W3CDTF">2017-08-29T22:43:04Z</dcterms:created>
  <dcterms:modified xsi:type="dcterms:W3CDTF">2024-06-06T15:21:21Z</dcterms:modified>
</cp:coreProperties>
</file>