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CD95F0-4F26-E547-A607-A26EEFC7C30B}" v="9" dt="2024-03-08T15:44:53.7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1561" autoAdjust="0"/>
  </p:normalViewPr>
  <p:slideViewPr>
    <p:cSldViewPr>
      <p:cViewPr varScale="1">
        <p:scale>
          <a:sx n="104" d="100"/>
          <a:sy n="104" d="100"/>
        </p:scale>
        <p:origin x="60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5/15/2024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s41467-024-45159-5#citea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71290" y="1356282"/>
            <a:ext cx="4953000" cy="5399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Quantify the spatial distribution of trends in the occurrence of Arctic atmospheric rivers (ARs) during 1981-2021.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Understand the role of interdecadal climate oscillations in driving a spatial inhomogeneity of Arctic AR trends.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j-lt"/>
                <a:ea typeface="Times New Roman" panose="02020603050405020304" pitchFamily="18" charset="0"/>
              </a:rPr>
              <a:t>Two different reanalysis products are used to quantify and cross-validate the trends of Arctic ARs (1981-2021)</a:t>
            </a:r>
            <a:r>
              <a:rPr lang="en-US" sz="1400" dirty="0">
                <a:solidFill>
                  <a:prstClr val="black"/>
                </a:solidFill>
              </a:rPr>
              <a:t>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  <a:latin typeface="+mj-lt"/>
              </a:rPr>
              <a:t>Observed sea surface temperatures are used to characterize modes of climate oscillations.</a:t>
            </a:r>
            <a:endParaRPr lang="en-US" sz="1400" dirty="0">
              <a:effectLst/>
              <a:latin typeface="+mj-lt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latin typeface="+mn-lt"/>
                <a:ea typeface="Times New Roman" panose="02020603050405020304" pitchFamily="18" charset="0"/>
              </a:rPr>
              <a:t>Ensemble simulations from climate models are employed to disentangle roles of anthropogenic forcing versus internal variability in driving the observed Arctic AR trends</a:t>
            </a:r>
            <a:r>
              <a:rPr lang="en-US" sz="1400" dirty="0">
                <a:solidFill>
                  <a:prstClr val="black"/>
                </a:solidFill>
              </a:rPr>
              <a:t>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Found that the increase of Arctic AR frequency was twice as much over the Atlantic sector as in the Pacific sector, which is not captured by climate models.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prstClr val="black"/>
                </a:solidFill>
              </a:rPr>
              <a:t>Identified the role of phase shifts of different interdecadal climate oscillations in driving the spatial disparity as well as the model-observation discrepancy.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71290" y="99938"/>
            <a:ext cx="1166831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Internal Variability Causes a Spatial Disparity in Arctic Atmospheric Rivers Trends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846082" y="5602054"/>
            <a:ext cx="5974628" cy="6463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200" dirty="0">
                <a:solidFill>
                  <a:srgbClr val="222222"/>
                </a:solidFill>
                <a:effectLst/>
                <a:latin typeface="+mn-lt"/>
                <a:ea typeface="SimSun" panose="02010600030101010101" pitchFamily="2" charset="-122"/>
              </a:rPr>
              <a:t>Ma, W., Wang, H., Chen, G. </a:t>
            </a:r>
            <a:r>
              <a:rPr lang="en-US" sz="1200" i="1" dirty="0">
                <a:effectLst/>
                <a:latin typeface="+mn-lt"/>
              </a:rPr>
              <a:t>et al.</a:t>
            </a:r>
            <a:r>
              <a:rPr lang="en-US" sz="1200" dirty="0">
                <a:effectLst/>
                <a:latin typeface="+mn-lt"/>
              </a:rPr>
              <a:t> The role of interdecadal climate oscillations in driving Arctic atmospheric river trends. </a:t>
            </a:r>
            <a:r>
              <a:rPr lang="en-US" sz="1200" i="1" dirty="0">
                <a:effectLst/>
                <a:latin typeface="+mn-lt"/>
              </a:rPr>
              <a:t>Nat </a:t>
            </a:r>
            <a:r>
              <a:rPr lang="en-US" sz="1200" i="1" dirty="0" err="1">
                <a:effectLst/>
                <a:latin typeface="+mn-lt"/>
              </a:rPr>
              <a:t>Commun</a:t>
            </a:r>
            <a:r>
              <a:rPr lang="en-US" sz="1200" dirty="0">
                <a:effectLst/>
                <a:latin typeface="+mn-lt"/>
              </a:rPr>
              <a:t> </a:t>
            </a:r>
            <a:r>
              <a:rPr lang="en-US" sz="1200" b="1" dirty="0">
                <a:effectLst/>
                <a:latin typeface="+mn-lt"/>
              </a:rPr>
              <a:t>15</a:t>
            </a:r>
            <a:r>
              <a:rPr lang="en-US" sz="1200" dirty="0">
                <a:effectLst/>
                <a:latin typeface="+mn-lt"/>
              </a:rPr>
              <a:t>, 2135 (2024). </a:t>
            </a:r>
            <a:r>
              <a:rPr lang="en-US" sz="1200" dirty="0">
                <a:effectLst/>
                <a:latin typeface="+mn-lt"/>
                <a:hlinkClick r:id="rId3"/>
              </a:rPr>
              <a:t>https://</a:t>
            </a:r>
            <a:r>
              <a:rPr lang="en-US" sz="1200" dirty="0" err="1">
                <a:effectLst/>
                <a:latin typeface="+mn-lt"/>
                <a:hlinkClick r:id="rId3"/>
              </a:rPr>
              <a:t>doi.org</a:t>
            </a:r>
            <a:r>
              <a:rPr lang="en-US" sz="1200" dirty="0">
                <a:effectLst/>
                <a:latin typeface="+mn-lt"/>
                <a:hlinkClick r:id="rId3"/>
              </a:rPr>
              <a:t>/10.1038/s41467-024-45159-5 </a:t>
            </a:r>
            <a:endParaRPr lang="en-US" altLang="en-US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5660405" y="4451705"/>
            <a:ext cx="635010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0536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Spatial distribution of Arctic atmospheric rivers (ARs) trends during 1981-2021 calculated from (a) ERA5 reanalysis data and (b) CMIP6 multi-model ensemble mean. Significant increases in AR frequency are observed mostly in the Atlantic sector (red box), much stronger than the Pacific sector</a:t>
            </a:r>
            <a:r>
              <a:rPr lang="en-US" sz="1200" b="1" dirty="0">
                <a:solidFill>
                  <a:srgbClr val="05369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The spatial variability</a:t>
            </a:r>
            <a:r>
              <a:rPr lang="en-US" sz="1200" b="1" dirty="0">
                <a:solidFill>
                  <a:srgbClr val="0536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05369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is</a:t>
            </a:r>
            <a:r>
              <a:rPr lang="en-US" sz="1200" b="1" dirty="0">
                <a:solidFill>
                  <a:srgbClr val="0536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not captured in CMIP6 climate models due to </a:t>
            </a:r>
            <a:r>
              <a:rPr lang="en-US" sz="1200" b="1" dirty="0">
                <a:solidFill>
                  <a:srgbClr val="05369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missing </a:t>
            </a:r>
            <a:r>
              <a:rPr lang="en-US" sz="1200" b="1" dirty="0">
                <a:solidFill>
                  <a:srgbClr val="05369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role of interdecadal climate oscillations.   </a:t>
            </a:r>
            <a:endParaRPr lang="en-US" sz="1200" b="1" dirty="0">
              <a:solidFill>
                <a:srgbClr val="053697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3F36CA3-0186-F268-C003-10E33CB31D3D}"/>
              </a:ext>
            </a:extLst>
          </p:cNvPr>
          <p:cNvGrpSpPr/>
          <p:nvPr/>
        </p:nvGrpSpPr>
        <p:grpSpPr>
          <a:xfrm>
            <a:off x="5668341" y="1249769"/>
            <a:ext cx="6371260" cy="2892133"/>
            <a:chOff x="5668341" y="1249769"/>
            <a:chExt cx="6371260" cy="289213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FA957C86-891B-2A93-8759-5D5DD426E662}"/>
                </a:ext>
              </a:extLst>
            </p:cNvPr>
            <p:cNvGrpSpPr/>
            <p:nvPr/>
          </p:nvGrpSpPr>
          <p:grpSpPr>
            <a:xfrm>
              <a:off x="5668341" y="1356283"/>
              <a:ext cx="4070940" cy="2785619"/>
              <a:chOff x="6763407" y="1376418"/>
              <a:chExt cx="4070940" cy="2785619"/>
            </a:xfrm>
          </p:grpSpPr>
          <p:pic>
            <p:nvPicPr>
              <p:cNvPr id="4" name="Picture 3" descr="A picture containing text, gauge, device&#10;&#10;Description automatically generated">
                <a:extLst>
                  <a:ext uri="{FF2B5EF4-FFF2-40B4-BE49-F238E27FC236}">
                    <a16:creationId xmlns:a16="http://schemas.microsoft.com/office/drawing/2014/main" id="{B46B60B5-944D-6EED-6166-52F9E5BD967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161" b="52904"/>
              <a:stretch/>
            </p:blipFill>
            <p:spPr>
              <a:xfrm>
                <a:off x="7554740" y="1376418"/>
                <a:ext cx="3279607" cy="2606040"/>
              </a:xfrm>
              <a:prstGeom prst="rect">
                <a:avLst/>
              </a:prstGeom>
            </p:spPr>
          </p:pic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6982A7-72A2-5A11-6DC2-61CD204770D2}"/>
                  </a:ext>
                </a:extLst>
              </p:cNvPr>
              <p:cNvSpPr txBox="1"/>
              <p:nvPr/>
            </p:nvSpPr>
            <p:spPr>
              <a:xfrm>
                <a:off x="7132916" y="3515706"/>
                <a:ext cx="12188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Stronger AR trends</a:t>
                </a:r>
              </a:p>
            </p:txBody>
          </p:sp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CC317239-1C8A-0689-6AB1-47B9A447F90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308428" y="3673366"/>
                <a:ext cx="465210" cy="28223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5325058-667A-2734-E5BC-80D9946A07B1}"/>
                  </a:ext>
                </a:extLst>
              </p:cNvPr>
              <p:cNvSpPr txBox="1"/>
              <p:nvPr/>
            </p:nvSpPr>
            <p:spPr>
              <a:xfrm>
                <a:off x="6763407" y="1706228"/>
                <a:ext cx="11020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DD00FB"/>
                    </a:solidFill>
                  </a:rPr>
                  <a:t>Weaker AR trends</a:t>
                </a: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18BEA917-269C-229B-1E29-8447446C93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74829" y="1971973"/>
                <a:ext cx="717378" cy="80806"/>
              </a:xfrm>
              <a:prstGeom prst="straightConnector1">
                <a:avLst/>
              </a:prstGeom>
              <a:ln w="19050">
                <a:solidFill>
                  <a:srgbClr val="DD00FB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9" name="Picture 8" descr="A picture containing text, outdoor, light&#10;&#10;Description automatically generated">
              <a:extLst>
                <a:ext uri="{FF2B5EF4-FFF2-40B4-BE49-F238E27FC236}">
                  <a16:creationId xmlns:a16="http://schemas.microsoft.com/office/drawing/2014/main" id="{D53D9FF4-92AF-F879-6194-1AB485B456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065" t="3802" b="57477"/>
            <a:stretch/>
          </p:blipFill>
          <p:spPr>
            <a:xfrm>
              <a:off x="9710191" y="1758393"/>
              <a:ext cx="2300320" cy="2156436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831AF45-B3F5-BF17-4828-74E07847CF25}"/>
                </a:ext>
              </a:extLst>
            </p:cNvPr>
            <p:cNvSpPr txBox="1"/>
            <p:nvPr/>
          </p:nvSpPr>
          <p:spPr>
            <a:xfrm>
              <a:off x="9592989" y="1283855"/>
              <a:ext cx="244661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b</a:t>
              </a:r>
              <a:r>
                <a:rPr lang="en-US" sz="1600" dirty="0"/>
                <a:t>    CMIP6 modeled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431548A-DE1C-FE96-7509-3C4958B03B8E}"/>
                </a:ext>
              </a:extLst>
            </p:cNvPr>
            <p:cNvSpPr txBox="1"/>
            <p:nvPr/>
          </p:nvSpPr>
          <p:spPr>
            <a:xfrm>
              <a:off x="6227278" y="1249769"/>
              <a:ext cx="2711491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a  </a:t>
              </a:r>
              <a:r>
                <a:rPr lang="en-US" b="1" dirty="0"/>
                <a:t> </a:t>
              </a:r>
              <a:r>
                <a:rPr lang="en-US" sz="1600" dirty="0"/>
                <a:t>Observed AR trends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34ce37e6-51e5-4700-bc4a-ee453d0b2e1a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11214</TotalTime>
  <Words>309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Steyn, Rita A</cp:lastModifiedBy>
  <cp:revision>12</cp:revision>
  <cp:lastPrinted>2011-05-11T17:30:12Z</cp:lastPrinted>
  <dcterms:created xsi:type="dcterms:W3CDTF">2017-11-02T21:19:41Z</dcterms:created>
  <dcterms:modified xsi:type="dcterms:W3CDTF">2024-05-16T05:45:20Z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