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9" r:id="rId5"/>
  </p:sldIdLst>
  <p:sldSz cx="12192000" cy="6858000"/>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CCD125E-CC7B-203E-39C8-6398A13779AA}" name="Himes, Catie L" initials="HCL" userId="S::catherine.himes@pnnl.gov::3188da6f-cffb-4e9b-aed8-fac80e95ab34" providerId="AD"/>
  <p188:author id="{5E5B1A60-6A0E-C4C7-A44B-AAE154336DFF}" name="Brettman, Allan E" initials="" userId="S::allan.brettman@pnnl.gov::da25bcae-0f5e-4d73-ba0d-80097dd92b7e" providerId="AD"/>
  <p188:author id="{6C2E4488-A9E4-8035-331A-0F4EC2F7C071}" name="Wang, Hailong" initials="" userId="S::hailong.wang@pnnl.gov::ed96a7c6-a97f-4a75-bc42-4e66834aff0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6" clrIdx="0">
    <p:extLst>
      <p:ext uri="{19B8F6BF-5375-455C-9EA6-DF929625EA0E}">
        <p15:presenceInfo xmlns:p15="http://schemas.microsoft.com/office/powerpoint/2012/main" userId="S::beth.mundy@pnnl.gov::09c03546-1d2d-4d82-89e1-bb5e2a2e687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40" autoAdjust="0"/>
    <p:restoredTop sz="94625" autoAdjust="0"/>
  </p:normalViewPr>
  <p:slideViewPr>
    <p:cSldViewPr>
      <p:cViewPr varScale="1">
        <p:scale>
          <a:sx n="93" d="100"/>
          <a:sy n="93" d="100"/>
        </p:scale>
        <p:origin x="86" y="125"/>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8/16/2024</a:t>
            </a:fld>
            <a:endParaRPr lang="en-US" dirty="0"/>
          </a:p>
        </p:txBody>
      </p:sp>
      <p:sp>
        <p:nvSpPr>
          <p:cNvPr id="4" name="Slide Image Placeholder 3"/>
          <p:cNvSpPr>
            <a:spLocks noGrp="1" noRot="1" noChangeAspect="1"/>
          </p:cNvSpPr>
          <p:nvPr>
            <p:ph type="sldImg" idx="2"/>
          </p:nvPr>
        </p:nvSpPr>
        <p:spPr>
          <a:xfrm>
            <a:off x="398463" y="696913"/>
            <a:ext cx="6188075"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xfrm>
            <a:off x="398463" y="696913"/>
            <a:ext cx="6188075" cy="34813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a:t>http://www.pnnl.gov/science/highlights/highlights.asp?division=749</a:t>
            </a:r>
          </a:p>
        </p:txBody>
      </p:sp>
    </p:spTree>
    <p:extLst>
      <p:ext uri="{BB962C8B-B14F-4D97-AF65-F5344CB8AC3E}">
        <p14:creationId xmlns:p14="http://schemas.microsoft.com/office/powerpoint/2010/main" val="1032506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8/16/2024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8/16/2024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8/16/2024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8/16/2024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8/16/2024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8/16/2024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8/16/2024</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8/16/2024</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8/16/2024</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8/16/2024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8/16/2024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8/16/2024</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676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277565" y="1197781"/>
            <a:ext cx="5410201" cy="5586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400" b="1" dirty="0">
                <a:solidFill>
                  <a:prstClr val="black"/>
                </a:solidFill>
              </a:rPr>
              <a:t>Objective</a:t>
            </a:r>
          </a:p>
          <a:p>
            <a:pPr marL="285750" indent="-285750">
              <a:spcBef>
                <a:spcPct val="15000"/>
              </a:spcBef>
              <a:buFont typeface="Arial" pitchFamily="34" charset="0"/>
              <a:buChar char="●"/>
              <a:defRPr/>
            </a:pPr>
            <a:r>
              <a:rPr lang="en-US" sz="1400" dirty="0">
                <a:solidFill>
                  <a:prstClr val="black"/>
                </a:solidFill>
                <a:latin typeface="+mn-lt"/>
              </a:rPr>
              <a:t>Characterize winter heat extremes with surface air temperature above 0 </a:t>
            </a:r>
            <a:r>
              <a:rPr lang="en-US" sz="1400" dirty="0">
                <a:solidFill>
                  <a:prstClr val="black"/>
                </a:solidFill>
                <a:latin typeface="+mn-lt"/>
                <a:cs typeface="Times New Roman" panose="02020603050405020304" pitchFamily="18" charset="0"/>
              </a:rPr>
              <a:t>℃ over the high Arctic (poleward of 80°N) during 1980</a:t>
            </a:r>
            <a:r>
              <a:rPr lang="en-US" sz="1400" dirty="0">
                <a:solidFill>
                  <a:prstClr val="black"/>
                </a:solidFill>
                <a:latin typeface="+mn-lt"/>
              </a:rPr>
              <a:t>–</a:t>
            </a:r>
            <a:r>
              <a:rPr lang="en-US" sz="1400" dirty="0">
                <a:solidFill>
                  <a:prstClr val="black"/>
                </a:solidFill>
                <a:latin typeface="+mn-lt"/>
                <a:cs typeface="Times New Roman" panose="02020603050405020304" pitchFamily="18" charset="0"/>
              </a:rPr>
              <a:t>2021.</a:t>
            </a:r>
          </a:p>
          <a:p>
            <a:pPr marL="285750" indent="-285750">
              <a:spcBef>
                <a:spcPct val="15000"/>
              </a:spcBef>
              <a:buFont typeface="Arial" pitchFamily="34" charset="0"/>
              <a:buChar char="●"/>
              <a:defRPr/>
            </a:pPr>
            <a:r>
              <a:rPr lang="en-US" sz="1400" dirty="0">
                <a:solidFill>
                  <a:prstClr val="black"/>
                </a:solidFill>
                <a:latin typeface="+mn-lt"/>
                <a:cs typeface="Times New Roman" panose="02020603050405020304" pitchFamily="18" charset="0"/>
              </a:rPr>
              <a:t>Understand the large-scale weather systems, especially atmospheric rivers (ARs), in driving these extreme warming events.</a:t>
            </a:r>
            <a:endParaRPr lang="en-US" sz="1400" dirty="0">
              <a:solidFill>
                <a:prstClr val="black"/>
              </a:solidFill>
              <a:latin typeface="+mn-lt"/>
            </a:endParaRPr>
          </a:p>
          <a:p>
            <a:pPr>
              <a:spcBef>
                <a:spcPct val="15000"/>
              </a:spcBef>
              <a:defRPr/>
            </a:pPr>
            <a:endParaRPr lang="en-US" sz="1400" b="1" dirty="0">
              <a:solidFill>
                <a:prstClr val="black"/>
              </a:solidFill>
              <a:latin typeface="+mn-lt"/>
            </a:endParaRPr>
          </a:p>
          <a:p>
            <a:pPr marL="231775" indent="-231775" algn="ctr">
              <a:spcBef>
                <a:spcPct val="15000"/>
              </a:spcBef>
              <a:defRPr/>
            </a:pPr>
            <a:r>
              <a:rPr lang="en-US" sz="1400" b="1" dirty="0">
                <a:solidFill>
                  <a:prstClr val="black"/>
                </a:solidFill>
                <a:latin typeface="+mn-lt"/>
              </a:rPr>
              <a:t>Approach</a:t>
            </a:r>
          </a:p>
          <a:p>
            <a:pPr marL="285750" indent="-285750">
              <a:spcBef>
                <a:spcPct val="15000"/>
              </a:spcBef>
              <a:buFont typeface="Arial" pitchFamily="34" charset="0"/>
              <a:buChar char="●"/>
              <a:defRPr/>
            </a:pPr>
            <a:r>
              <a:rPr lang="en-US" sz="1400" dirty="0">
                <a:solidFill>
                  <a:prstClr val="black"/>
                </a:solidFill>
                <a:latin typeface="+mn-lt"/>
              </a:rPr>
              <a:t>Hourly data from reanalysis products are employed to study the characteristics, drivers, and trends of these events.</a:t>
            </a:r>
          </a:p>
          <a:p>
            <a:pPr marL="285750" indent="-285750">
              <a:spcBef>
                <a:spcPct val="15000"/>
              </a:spcBef>
              <a:buFont typeface="Arial" pitchFamily="34" charset="0"/>
              <a:buChar char="●"/>
              <a:defRPr/>
            </a:pPr>
            <a:r>
              <a:rPr lang="en-US" sz="1400" dirty="0">
                <a:solidFill>
                  <a:prstClr val="black"/>
                </a:solidFill>
                <a:latin typeface="+mn-lt"/>
              </a:rPr>
              <a:t>A popular AR detection algorithm, based on integrated water vapor transport (IVT), is used to identify the presence of ARs. </a:t>
            </a:r>
          </a:p>
          <a:p>
            <a:pPr marL="285750" indent="-285750">
              <a:spcBef>
                <a:spcPct val="15000"/>
              </a:spcBef>
              <a:buFont typeface="Arial" pitchFamily="34" charset="0"/>
              <a:buChar char="●"/>
              <a:defRPr/>
            </a:pPr>
            <a:r>
              <a:rPr lang="en-US" sz="1400" dirty="0">
                <a:solidFill>
                  <a:prstClr val="black"/>
                </a:solidFill>
                <a:latin typeface="+mn-lt"/>
              </a:rPr>
              <a:t>A composite approach is applied to meteorological fields to investigate the drivers of heat extremes.</a:t>
            </a:r>
          </a:p>
          <a:p>
            <a:pPr algn="ctr" eaLnBrk="1" hangingPunct="1">
              <a:spcBef>
                <a:spcPct val="15000"/>
              </a:spcBef>
              <a:buFontTx/>
              <a:buNone/>
            </a:pPr>
            <a:endParaRPr lang="en-US" altLang="en-US" sz="1400" b="1" dirty="0">
              <a:solidFill>
                <a:srgbClr val="000000"/>
              </a:solidFill>
              <a:latin typeface="+mn-lt"/>
            </a:endParaRPr>
          </a:p>
          <a:p>
            <a:pPr algn="ctr" eaLnBrk="1" hangingPunct="1">
              <a:spcBef>
                <a:spcPct val="15000"/>
              </a:spcBef>
              <a:buFontTx/>
              <a:buNone/>
            </a:pPr>
            <a:r>
              <a:rPr lang="en-US" altLang="en-US" sz="1400" b="1" dirty="0">
                <a:solidFill>
                  <a:srgbClr val="000000"/>
                </a:solidFill>
                <a:latin typeface="+mn-lt"/>
              </a:rPr>
              <a:t>Impact</a:t>
            </a:r>
          </a:p>
          <a:p>
            <a:pPr marL="283464" indent="-283464">
              <a:spcBef>
                <a:spcPct val="15000"/>
              </a:spcBef>
              <a:buFont typeface="Arial" panose="020B0604020202020204" pitchFamily="34" charset="0"/>
              <a:buChar char="●"/>
            </a:pPr>
            <a:r>
              <a:rPr lang="en-US" altLang="en-US" sz="1400" dirty="0">
                <a:solidFill>
                  <a:srgbClr val="000000"/>
                </a:solidFill>
                <a:latin typeface="+mn-lt"/>
              </a:rPr>
              <a:t>Found that heat extremes with near-surface air temperature above 0 </a:t>
            </a:r>
            <a:r>
              <a:rPr lang="en-US" altLang="en-US" sz="1400" dirty="0">
                <a:solidFill>
                  <a:srgbClr val="000000"/>
                </a:solidFill>
                <a:latin typeface="+mn-lt"/>
                <a:cs typeface="Times New Roman" panose="02020603050405020304" pitchFamily="18" charset="0"/>
              </a:rPr>
              <a:t>℃ rarely occur over the high Arctic and that these events were short-lived.</a:t>
            </a:r>
            <a:endParaRPr lang="en-US" altLang="en-US" sz="1400" dirty="0">
              <a:solidFill>
                <a:srgbClr val="000000"/>
              </a:solidFill>
              <a:latin typeface="+mn-lt"/>
            </a:endParaRPr>
          </a:p>
          <a:p>
            <a:pPr marL="283464" indent="-283464">
              <a:spcBef>
                <a:spcPct val="15000"/>
              </a:spcBef>
              <a:buFont typeface="Arial" panose="020B0604020202020204" pitchFamily="34" charset="0"/>
              <a:buChar char="●"/>
            </a:pPr>
            <a:r>
              <a:rPr lang="en-US" sz="1400" dirty="0">
                <a:solidFill>
                  <a:prstClr val="black"/>
                </a:solidFill>
                <a:latin typeface="+mn-lt"/>
              </a:rPr>
              <a:t>Atmospheric blocking-like structures over northern Eurasia are identified as a key ingredient in driving these events.</a:t>
            </a:r>
          </a:p>
          <a:p>
            <a:pPr marL="283464" indent="-283464">
              <a:spcBef>
                <a:spcPct val="15000"/>
              </a:spcBef>
              <a:buFont typeface="Arial" panose="020B0604020202020204" pitchFamily="34" charset="0"/>
              <a:buChar char="●"/>
            </a:pPr>
            <a:r>
              <a:rPr lang="en-US" sz="1400" dirty="0">
                <a:solidFill>
                  <a:prstClr val="black"/>
                </a:solidFill>
                <a:latin typeface="+mn-lt"/>
              </a:rPr>
              <a:t>All these events, occurring poleward of about 83°N, were associated with ARs.</a:t>
            </a:r>
          </a:p>
          <a:p>
            <a:pPr marL="283464" indent="-283464">
              <a:spcBef>
                <a:spcPct val="15000"/>
              </a:spcBef>
              <a:buFont typeface="Arial" panose="020B0604020202020204" pitchFamily="34" charset="0"/>
              <a:buChar char="●"/>
            </a:pPr>
            <a:endParaRPr lang="en-US" sz="1400" dirty="0">
              <a:solidFill>
                <a:prstClr val="black"/>
              </a:solidFill>
            </a:endParaRPr>
          </a:p>
        </p:txBody>
      </p:sp>
      <p:sp>
        <p:nvSpPr>
          <p:cNvPr id="3076" name="Rectangle 5"/>
          <p:cNvSpPr>
            <a:spLocks noChangeArrowheads="1"/>
          </p:cNvSpPr>
          <p:nvPr/>
        </p:nvSpPr>
        <p:spPr bwMode="auto">
          <a:xfrm>
            <a:off x="533400" y="99938"/>
            <a:ext cx="108204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3000" b="1" dirty="0">
                <a:solidFill>
                  <a:srgbClr val="000000"/>
                </a:solidFill>
                <a:latin typeface="Arial" panose="020B0604020202020204" pitchFamily="34" charset="0"/>
              </a:rPr>
              <a:t>Atmospheric Rivers Increase Winter Heat Extremes in the High Arctic</a:t>
            </a:r>
          </a:p>
        </p:txBody>
      </p:sp>
      <p:sp>
        <p:nvSpPr>
          <p:cNvPr id="3077" name="Text Box 6"/>
          <p:cNvSpPr txBox="1">
            <a:spLocks noChangeArrowheads="1"/>
          </p:cNvSpPr>
          <p:nvPr/>
        </p:nvSpPr>
        <p:spPr bwMode="auto">
          <a:xfrm>
            <a:off x="5980633" y="5715000"/>
            <a:ext cx="5759268" cy="55399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00" dirty="0">
                <a:solidFill>
                  <a:srgbClr val="000000"/>
                </a:solidFill>
                <a:latin typeface="+mn-lt"/>
              </a:rPr>
              <a:t>Ma, W., Wang, H., Chen, G., Qian, Y., Baxter, I., Huo, Y., and Seefeldt, M. W.: Wintertime extreme warming events in the high Arctic: characteristics, drivers, trends, and the role of atmospheric rivers, Atmos. Chem. Phys., 24, 4451–4472, https://doi.org/10.5194/acp-24-4451-2024, 2024.</a:t>
            </a:r>
          </a:p>
        </p:txBody>
      </p:sp>
      <p:sp>
        <p:nvSpPr>
          <p:cNvPr id="3078" name="TextBox 9"/>
          <p:cNvSpPr txBox="1">
            <a:spLocks noChangeArrowheads="1"/>
          </p:cNvSpPr>
          <p:nvPr/>
        </p:nvSpPr>
        <p:spPr bwMode="auto">
          <a:xfrm>
            <a:off x="5943600" y="4381402"/>
            <a:ext cx="60198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b="1" dirty="0">
                <a:solidFill>
                  <a:srgbClr val="0000FF"/>
                </a:solidFill>
                <a:latin typeface="Arial" panose="020B0604020202020204" pitchFamily="34" charset="0"/>
              </a:rPr>
              <a:t>Composites of IVT (shaded contours) and sea level pressure anomalies (with solid pink lines denoting positive values and dashed lines for negative values) for (a) the days with extreme warming events occurring poleward of 85°N and (b) all the days with ARs intercepting </a:t>
            </a:r>
            <a:r>
              <a:rPr lang="en-US" altLang="en-US" sz="1200" b="1">
                <a:solidFill>
                  <a:srgbClr val="0000FF"/>
                </a:solidFill>
                <a:latin typeface="Arial" panose="020B0604020202020204" pitchFamily="34" charset="0"/>
              </a:rPr>
              <a:t>85°N </a:t>
            </a:r>
            <a:r>
              <a:rPr lang="en-US" altLang="en-US" sz="1200" b="1" dirty="0">
                <a:solidFill>
                  <a:srgbClr val="0000FF"/>
                </a:solidFill>
                <a:latin typeface="Arial" panose="020B0604020202020204" pitchFamily="34" charset="0"/>
              </a:rPr>
              <a:t>between </a:t>
            </a:r>
            <a:r>
              <a:rPr lang="en-US" altLang="en-US" sz="1200" b="1">
                <a:solidFill>
                  <a:srgbClr val="0000FF"/>
                </a:solidFill>
                <a:latin typeface="Arial" panose="020B0604020202020204" pitchFamily="34" charset="0"/>
              </a:rPr>
              <a:t>15°W</a:t>
            </a:r>
            <a:r>
              <a:rPr lang="en-US" altLang="en-US" sz="1200" b="1" dirty="0">
                <a:solidFill>
                  <a:srgbClr val="0000FF"/>
                </a:solidFill>
                <a:latin typeface="Arial" panose="020B0604020202020204" pitchFamily="34" charset="0"/>
              </a:rPr>
              <a:t>–</a:t>
            </a:r>
            <a:r>
              <a:rPr lang="en-US" altLang="en-US" sz="1200" b="1">
                <a:solidFill>
                  <a:srgbClr val="0000FF"/>
                </a:solidFill>
                <a:latin typeface="Arial" panose="020B0604020202020204" pitchFamily="34" charset="0"/>
              </a:rPr>
              <a:t>60°E</a:t>
            </a:r>
            <a:r>
              <a:rPr lang="en-US" altLang="en-US" sz="1200" b="1" dirty="0">
                <a:solidFill>
                  <a:srgbClr val="0000FF"/>
                </a:solidFill>
                <a:latin typeface="Arial" panose="020B0604020202020204" pitchFamily="34" charset="0"/>
              </a:rPr>
              <a:t>, but no extreme warming events are found poleward of 85°. Results suggest that ARs steered by the atmospheric blocking structure drove these heat extremes. </a:t>
            </a:r>
          </a:p>
        </p:txBody>
      </p:sp>
      <p:pic>
        <p:nvPicPr>
          <p:cNvPr id="2" name="Picture 1">
            <a:extLst>
              <a:ext uri="{FF2B5EF4-FFF2-40B4-BE49-F238E27FC236}">
                <a16:creationId xmlns:a16="http://schemas.microsoft.com/office/drawing/2014/main" id="{679B41E1-C5CE-9FED-6EA7-5B17AF393954}"/>
              </a:ext>
            </a:extLst>
          </p:cNvPr>
          <p:cNvPicPr>
            <a:picLocks noChangeAspect="1"/>
          </p:cNvPicPr>
          <p:nvPr/>
        </p:nvPicPr>
        <p:blipFill>
          <a:blip r:embed="rId3"/>
          <a:stretch>
            <a:fillRect/>
          </a:stretch>
        </p:blipFill>
        <p:spPr>
          <a:xfrm>
            <a:off x="5757134" y="1295400"/>
            <a:ext cx="6206266" cy="2780017"/>
          </a:xfrm>
          <a:prstGeom prst="rect">
            <a:avLst/>
          </a:prstGeom>
        </p:spPr>
      </p:pic>
    </p:spTree>
    <p:extLst>
      <p:ext uri="{BB962C8B-B14F-4D97-AF65-F5344CB8AC3E}">
        <p14:creationId xmlns:p14="http://schemas.microsoft.com/office/powerpoint/2010/main" val="3622893274"/>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4522C35C9ABB64B81B56AE93BD8121A" ma:contentTypeVersion="6" ma:contentTypeDescription="Create a new document." ma:contentTypeScope="" ma:versionID="9d624290c367736fe56a967e31f7a987">
  <xsd:schema xmlns:xsd="http://www.w3.org/2001/XMLSchema" xmlns:xs="http://www.w3.org/2001/XMLSchema" xmlns:p="http://schemas.microsoft.com/office/2006/metadata/properties" xmlns:ns2="34ce37e6-51e5-4700-bc4a-ee453d0b2e1a" targetNamespace="http://schemas.microsoft.com/office/2006/metadata/properties" ma:root="true" ma:fieldsID="2db02a63a5a8a8ad5401177501251ca7" ns2:_="">
    <xsd:import namespace="34ce37e6-51e5-4700-bc4a-ee453d0b2e1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ce37e6-51e5-4700-bc4a-ee453d0b2e1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A57D9F0-2B85-430B-8843-0027C0E6F07C}">
  <ds:schemaRefs>
    <ds:schemaRef ds:uri="http://schemas.microsoft.com/office/2006/metadata/properties"/>
    <ds:schemaRef ds:uri="http://purl.org/dc/elements/1.1/"/>
    <ds:schemaRef ds:uri="http://schemas.microsoft.com/office/infopath/2007/PartnerControls"/>
    <ds:schemaRef ds:uri="http://schemas.microsoft.com/office/2006/documentManagement/types"/>
    <ds:schemaRef ds:uri="http://purl.org/dc/terms/"/>
    <ds:schemaRef ds:uri="34ce37e6-51e5-4700-bc4a-ee453d0b2e1a"/>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2C74935E-4390-47DD-99CE-60A5373B7B50}">
  <ds:schemaRefs>
    <ds:schemaRef ds:uri="http://schemas.microsoft.com/sharepoint/v3/contenttype/forms"/>
  </ds:schemaRefs>
</ds:datastoreItem>
</file>

<file path=customXml/itemProps3.xml><?xml version="1.0" encoding="utf-8"?>
<ds:datastoreItem xmlns:ds="http://schemas.openxmlformats.org/officeDocument/2006/customXml" ds:itemID="{9E20CC44-E570-40E8-8322-8BE88B7D66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ce37e6-51e5-4700-bc4a-ee453d0b2e1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7087</TotalTime>
  <Words>361</Words>
  <Application>Microsoft Office PowerPoint</Application>
  <PresentationFormat>Widescreen</PresentationFormat>
  <Paragraphs>18</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Grasty, Sarah E</cp:lastModifiedBy>
  <cp:revision>11</cp:revision>
  <cp:lastPrinted>2011-05-11T17:30:12Z</cp:lastPrinted>
  <dcterms:created xsi:type="dcterms:W3CDTF">2017-11-02T21:19:41Z</dcterms:created>
  <dcterms:modified xsi:type="dcterms:W3CDTF">2024-08-16T13:41:41Z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0x010100C4522C35C9ABB64B81B56AE93BD8121A</vt:lpwstr>
  </property>
  <property fmtid="{D5CDD505-2E9C-101B-9397-08002B2CF9AE}" pid="4" name="Order">
    <vt:r8>3400</vt:r8>
  </property>
</Properties>
</file>