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81" y="6058519"/>
            <a:ext cx="12187993" cy="32366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81" y="5981878"/>
            <a:ext cx="12178488" cy="42551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82" y="5957967"/>
            <a:ext cx="12169831" cy="77352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380183"/>
            <a:ext cx="12191975" cy="47780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982" y="6392883"/>
            <a:ext cx="12170410" cy="465455"/>
          </a:xfrm>
          <a:custGeom>
            <a:avLst/>
            <a:gdLst/>
            <a:ahLst/>
            <a:cxnLst/>
            <a:rect l="l" t="t" r="r" b="b"/>
            <a:pathLst>
              <a:path w="12170410" h="465454">
                <a:moveTo>
                  <a:pt x="12169831" y="465102"/>
                </a:moveTo>
                <a:lnTo>
                  <a:pt x="0" y="465102"/>
                </a:lnTo>
                <a:lnTo>
                  <a:pt x="0" y="0"/>
                </a:lnTo>
                <a:lnTo>
                  <a:pt x="12169831" y="0"/>
                </a:lnTo>
                <a:lnTo>
                  <a:pt x="12169831" y="4651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67728" y="6408171"/>
            <a:ext cx="2121397" cy="36302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726" y="6336933"/>
            <a:ext cx="1537212" cy="42288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16273" y="6359438"/>
            <a:ext cx="469555" cy="42712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527061" y="6237949"/>
            <a:ext cx="1653430" cy="6200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84696" y="4226193"/>
            <a:ext cx="3790582" cy="1860156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8095260" y="4228553"/>
            <a:ext cx="679450" cy="1894205"/>
          </a:xfrm>
          <a:custGeom>
            <a:avLst/>
            <a:gdLst/>
            <a:ahLst/>
            <a:cxnLst/>
            <a:rect l="l" t="t" r="r" b="b"/>
            <a:pathLst>
              <a:path w="679450" h="1894204">
                <a:moveTo>
                  <a:pt x="489851" y="1645666"/>
                </a:moveTo>
                <a:lnTo>
                  <a:pt x="0" y="1645666"/>
                </a:lnTo>
                <a:lnTo>
                  <a:pt x="0" y="1893785"/>
                </a:lnTo>
                <a:lnTo>
                  <a:pt x="489851" y="1893785"/>
                </a:lnTo>
                <a:lnTo>
                  <a:pt x="489851" y="1645666"/>
                </a:lnTo>
                <a:close/>
              </a:path>
              <a:path w="679450" h="1894204">
                <a:moveTo>
                  <a:pt x="679284" y="0"/>
                </a:moveTo>
                <a:lnTo>
                  <a:pt x="189433" y="0"/>
                </a:lnTo>
                <a:lnTo>
                  <a:pt x="189433" y="248107"/>
                </a:lnTo>
                <a:lnTo>
                  <a:pt x="679284" y="248107"/>
                </a:lnTo>
                <a:lnTo>
                  <a:pt x="6792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1098" y="111479"/>
            <a:ext cx="725170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107" y="2797349"/>
            <a:ext cx="5955030" cy="1764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Evaluating</a:t>
            </a:r>
            <a:r>
              <a:rPr spc="-3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Representations</a:t>
            </a:r>
            <a:r>
              <a:rPr spc="-3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Atmospheric</a:t>
            </a:r>
            <a:r>
              <a:rPr spc="-35" dirty="0"/>
              <a:t> </a:t>
            </a:r>
            <a:r>
              <a:rPr dirty="0"/>
              <a:t>Rivers</a:t>
            </a:r>
            <a:r>
              <a:rPr spc="-30" dirty="0"/>
              <a:t> </a:t>
            </a:r>
            <a:r>
              <a:rPr spc="-25" dirty="0"/>
              <a:t>and </a:t>
            </a:r>
            <a:r>
              <a:rPr dirty="0"/>
              <a:t>Their</a:t>
            </a:r>
            <a:r>
              <a:rPr spc="-10" dirty="0"/>
              <a:t> </a:t>
            </a:r>
            <a:r>
              <a:rPr dirty="0"/>
              <a:t>Associated</a:t>
            </a:r>
            <a:r>
              <a:rPr spc="-5" dirty="0"/>
              <a:t> </a:t>
            </a:r>
            <a:r>
              <a:rPr dirty="0"/>
              <a:t>Precipitation</a:t>
            </a:r>
            <a:r>
              <a:rPr spc="-10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Reanalyses</a:t>
            </a:r>
            <a:r>
              <a:rPr spc="-15" dirty="0"/>
              <a:t> </a:t>
            </a:r>
            <a:r>
              <a:rPr dirty="0"/>
              <a:t>With</a:t>
            </a:r>
            <a:r>
              <a:rPr spc="-5" dirty="0"/>
              <a:t> </a:t>
            </a:r>
            <a:r>
              <a:rPr spc="-10" dirty="0"/>
              <a:t>Satellite Observations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449" y="1245485"/>
            <a:ext cx="11789410" cy="462280"/>
          </a:xfrm>
          <a:prstGeom prst="rect">
            <a:avLst/>
          </a:prstGeom>
          <a:ln w="9524">
            <a:solidFill>
              <a:srgbClr val="4471C4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091055" marR="161925" indent="-1925320">
              <a:lnSpc>
                <a:spcPct val="100000"/>
              </a:lnSpc>
              <a:spcBef>
                <a:spcPts val="250"/>
              </a:spcBef>
            </a:pPr>
            <a:r>
              <a:rPr sz="1200" dirty="0">
                <a:latin typeface="Times New Roman"/>
                <a:cs typeface="Times New Roman"/>
              </a:rPr>
              <a:t>Ma,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W.,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Chen,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G.,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Guan,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B.,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Shields,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C.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.,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Tian,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B.,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Yanez,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(2023).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Evaluating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representations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atmospheric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rivers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associated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precipitation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reanalyses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satellite </a:t>
            </a:r>
            <a:r>
              <a:rPr sz="1200" dirty="0">
                <a:latin typeface="Times New Roman"/>
                <a:cs typeface="Times New Roman"/>
              </a:rPr>
              <a:t>observations.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Journal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Geophysical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Research: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Atmospheres,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128,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e2023JD038937. </a:t>
            </a:r>
            <a:r>
              <a:rPr sz="1200" u="heavy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</a:rPr>
              <a:t>https://doi.org/10.1029/2023JD038937.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986" y="1939365"/>
            <a:ext cx="537400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-10" dirty="0">
                <a:latin typeface="Arial"/>
                <a:cs typeface="Arial"/>
              </a:rPr>
              <a:t>OBJECTIVE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Understand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atmospheric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river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precipitation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global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scale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using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only </a:t>
            </a:r>
            <a:r>
              <a:rPr sz="1400" spc="-10" dirty="0">
                <a:latin typeface="Times New Roman"/>
                <a:cs typeface="Times New Roman"/>
              </a:rPr>
              <a:t>reanalysis </a:t>
            </a:r>
            <a:r>
              <a:rPr sz="1400" dirty="0">
                <a:latin typeface="Times New Roman"/>
                <a:cs typeface="Times New Roman"/>
              </a:rPr>
              <a:t>but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satellite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observations.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APPROACH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0" i="0" dirty="0">
                <a:latin typeface="Times New Roman"/>
                <a:cs typeface="Times New Roman"/>
              </a:rPr>
              <a:t>An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AR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detection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algorithm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specifically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for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spc="-10" dirty="0">
                <a:latin typeface="Times New Roman"/>
                <a:cs typeface="Times New Roman"/>
              </a:rPr>
              <a:t>satellite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spc="-10" dirty="0">
                <a:latin typeface="Times New Roman"/>
                <a:cs typeface="Times New Roman"/>
              </a:rPr>
              <a:t>observations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using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spc="-10" dirty="0">
                <a:latin typeface="Times New Roman"/>
                <a:cs typeface="Times New Roman"/>
              </a:rPr>
              <a:t>moisture</a:t>
            </a:r>
            <a:r>
              <a:rPr sz="1400" b="0" i="0" spc="50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and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the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spc="-10" dirty="0">
                <a:latin typeface="Times New Roman"/>
                <a:cs typeface="Times New Roman"/>
              </a:rPr>
              <a:t>geostrophic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winds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is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derived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from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3D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spc="-10" dirty="0">
                <a:latin typeface="Times New Roman"/>
                <a:cs typeface="Times New Roman"/>
              </a:rPr>
              <a:t>geopotential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height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field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spc="-20" dirty="0">
                <a:latin typeface="Times New Roman"/>
                <a:cs typeface="Times New Roman"/>
              </a:rPr>
              <a:t>from </a:t>
            </a:r>
            <a:r>
              <a:rPr sz="1400" b="0" i="0" dirty="0">
                <a:latin typeface="Times New Roman"/>
                <a:cs typeface="Times New Roman"/>
              </a:rPr>
              <a:t>combined</a:t>
            </a:r>
            <a:r>
              <a:rPr sz="1400" b="0" i="0" spc="-20" dirty="0">
                <a:latin typeface="Times New Roman"/>
                <a:cs typeface="Times New Roman"/>
              </a:rPr>
              <a:t> </a:t>
            </a:r>
            <a:r>
              <a:rPr sz="1400" b="0" i="0" spc="-10" dirty="0">
                <a:latin typeface="Times New Roman"/>
                <a:cs typeface="Times New Roman"/>
              </a:rPr>
              <a:t>retrievals</a:t>
            </a:r>
            <a:r>
              <a:rPr sz="1400" b="0" i="0" spc="-2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of</a:t>
            </a:r>
            <a:r>
              <a:rPr sz="1400" b="0" i="0" spc="-1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the</a:t>
            </a:r>
            <a:r>
              <a:rPr sz="1400" b="0" i="0" spc="-20" dirty="0">
                <a:latin typeface="Times New Roman"/>
                <a:cs typeface="Times New Roman"/>
              </a:rPr>
              <a:t> </a:t>
            </a:r>
            <a:r>
              <a:rPr sz="1400" b="0" i="0" spc="-10" dirty="0">
                <a:latin typeface="Times New Roman"/>
                <a:cs typeface="Times New Roman"/>
              </a:rPr>
              <a:t>Atmospheric</a:t>
            </a:r>
            <a:r>
              <a:rPr sz="1400" b="0" i="0" spc="-2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Infrared</a:t>
            </a:r>
            <a:r>
              <a:rPr sz="1400" b="0" i="0" spc="-1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Sounder</a:t>
            </a:r>
            <a:r>
              <a:rPr sz="1400" b="0" i="0" spc="-1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and</a:t>
            </a:r>
            <a:r>
              <a:rPr sz="1400" b="0" i="0" spc="-1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the</a:t>
            </a:r>
            <a:r>
              <a:rPr sz="1400" b="0" i="0" spc="-20" dirty="0">
                <a:latin typeface="Times New Roman"/>
                <a:cs typeface="Times New Roman"/>
              </a:rPr>
              <a:t> </a:t>
            </a:r>
            <a:r>
              <a:rPr sz="1400" b="0" i="0" spc="-10" dirty="0">
                <a:latin typeface="Times New Roman"/>
                <a:cs typeface="Times New Roman"/>
              </a:rPr>
              <a:t>Advanced Microwave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Sounding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Unit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on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NASA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Aqua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satellite.</a:t>
            </a:r>
            <a:r>
              <a:rPr sz="1400" b="0" i="0" spc="30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We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also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create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the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first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spc="-10" dirty="0">
                <a:latin typeface="Times New Roman"/>
                <a:cs typeface="Times New Roman"/>
              </a:rPr>
              <a:t>global </a:t>
            </a:r>
            <a:r>
              <a:rPr sz="1400" b="0" i="0" dirty="0">
                <a:latin typeface="Times New Roman"/>
                <a:cs typeface="Times New Roman"/>
              </a:rPr>
              <a:t>AR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catalog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based</a:t>
            </a:r>
            <a:r>
              <a:rPr sz="1400" b="0" i="0" spc="-2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solely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on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spc="-10" dirty="0">
                <a:latin typeface="Times New Roman"/>
                <a:cs typeface="Times New Roman"/>
              </a:rPr>
              <a:t>satellite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observations.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The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spc="-10" dirty="0">
                <a:latin typeface="Times New Roman"/>
                <a:cs typeface="Times New Roman"/>
              </a:rPr>
              <a:t>satellite-</a:t>
            </a:r>
            <a:r>
              <a:rPr sz="1400" b="0" i="0" dirty="0">
                <a:latin typeface="Times New Roman"/>
                <a:cs typeface="Times New Roman"/>
              </a:rPr>
              <a:t>based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AR</a:t>
            </a:r>
            <a:r>
              <a:rPr sz="1400" b="0" i="0" spc="-3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catalog</a:t>
            </a:r>
            <a:r>
              <a:rPr sz="1400" b="0" i="0" spc="-20" dirty="0">
                <a:latin typeface="Times New Roman"/>
                <a:cs typeface="Times New Roman"/>
              </a:rPr>
              <a:t> </a:t>
            </a:r>
            <a:r>
              <a:rPr sz="1400" b="0" i="0" spc="-25" dirty="0">
                <a:latin typeface="Times New Roman"/>
                <a:cs typeface="Times New Roman"/>
              </a:rPr>
              <a:t>is </a:t>
            </a:r>
            <a:r>
              <a:rPr sz="1400" b="0" i="0" dirty="0">
                <a:latin typeface="Times New Roman"/>
                <a:cs typeface="Times New Roman"/>
              </a:rPr>
              <a:t>combined</a:t>
            </a:r>
            <a:r>
              <a:rPr sz="1400" b="0" i="0" spc="-2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with</a:t>
            </a:r>
            <a:r>
              <a:rPr sz="1400" b="0" i="0" spc="-2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the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spc="-10" dirty="0">
                <a:latin typeface="Times New Roman"/>
                <a:cs typeface="Times New Roman"/>
              </a:rPr>
              <a:t>satellite-</a:t>
            </a:r>
            <a:r>
              <a:rPr sz="1400" b="0" i="0" dirty="0">
                <a:latin typeface="Times New Roman"/>
                <a:cs typeface="Times New Roman"/>
              </a:rPr>
              <a:t>based</a:t>
            </a:r>
            <a:r>
              <a:rPr sz="1400" b="0" i="0" spc="-2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precipitation</a:t>
            </a:r>
            <a:r>
              <a:rPr sz="1400" b="0" i="0" spc="-2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to</a:t>
            </a:r>
            <a:r>
              <a:rPr sz="1400" b="0" i="0" spc="-20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evaluate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the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spc="-10" dirty="0">
                <a:latin typeface="Times New Roman"/>
                <a:cs typeface="Times New Roman"/>
              </a:rPr>
              <a:t>representations</a:t>
            </a:r>
            <a:r>
              <a:rPr sz="1400" b="0" i="0" spc="-25" dirty="0">
                <a:latin typeface="Times New Roman"/>
                <a:cs typeface="Times New Roman"/>
              </a:rPr>
              <a:t> of </a:t>
            </a:r>
            <a:r>
              <a:rPr sz="1400" b="0" i="0" dirty="0">
                <a:latin typeface="Times New Roman"/>
                <a:cs typeface="Times New Roman"/>
              </a:rPr>
              <a:t>ARs</a:t>
            </a:r>
            <a:r>
              <a:rPr sz="1400" b="0" i="0" spc="-2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and</a:t>
            </a:r>
            <a:r>
              <a:rPr sz="1400" b="0" i="0" spc="-15" dirty="0">
                <a:latin typeface="Times New Roman"/>
                <a:cs typeface="Times New Roman"/>
              </a:rPr>
              <a:t> </a:t>
            </a:r>
            <a:r>
              <a:rPr sz="1400" b="0" i="0" spc="-10" dirty="0">
                <a:latin typeface="Times New Roman"/>
                <a:cs typeface="Times New Roman"/>
              </a:rPr>
              <a:t>AR-</a:t>
            </a:r>
            <a:r>
              <a:rPr sz="1400" b="0" i="0" dirty="0">
                <a:latin typeface="Times New Roman"/>
                <a:cs typeface="Times New Roman"/>
              </a:rPr>
              <a:t>induced</a:t>
            </a:r>
            <a:r>
              <a:rPr sz="1400" b="0" i="0" spc="-1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precipitation</a:t>
            </a:r>
            <a:r>
              <a:rPr sz="1400" b="0" i="0" spc="-15" dirty="0">
                <a:latin typeface="Times New Roman"/>
                <a:cs typeface="Times New Roman"/>
              </a:rPr>
              <a:t> </a:t>
            </a:r>
            <a:r>
              <a:rPr sz="1400" b="0" i="0" dirty="0">
                <a:latin typeface="Times New Roman"/>
                <a:cs typeface="Times New Roman"/>
              </a:rPr>
              <a:t>in</a:t>
            </a:r>
            <a:r>
              <a:rPr sz="1400" b="0" i="0" spc="-15" dirty="0">
                <a:latin typeface="Times New Roman"/>
                <a:cs typeface="Times New Roman"/>
              </a:rPr>
              <a:t> </a:t>
            </a:r>
            <a:r>
              <a:rPr sz="1400" b="0" i="0" spc="-10" dirty="0">
                <a:latin typeface="Times New Roman"/>
                <a:cs typeface="Times New Roman"/>
              </a:rPr>
              <a:t>reanalysis</a:t>
            </a:r>
            <a:r>
              <a:rPr sz="1400" b="0" i="0" spc="-20" dirty="0">
                <a:latin typeface="Times New Roman"/>
                <a:cs typeface="Times New Roman"/>
              </a:rPr>
              <a:t> </a:t>
            </a:r>
            <a:r>
              <a:rPr sz="1400" b="0" i="0" spc="-10" dirty="0">
                <a:latin typeface="Times New Roman"/>
                <a:cs typeface="Times New Roman"/>
              </a:rPr>
              <a:t>products.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570" y="5100494"/>
            <a:ext cx="554863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-10" dirty="0">
                <a:latin typeface="Arial"/>
                <a:cs typeface="Arial"/>
              </a:rPr>
              <a:t>IMPACT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findings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study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help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improve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representations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ARs</a:t>
            </a:r>
            <a:r>
              <a:rPr sz="1400" spc="-25" dirty="0">
                <a:latin typeface="Times New Roman"/>
                <a:cs typeface="Times New Roman"/>
              </a:rPr>
              <a:t> and </a:t>
            </a:r>
            <a:r>
              <a:rPr sz="1400" dirty="0">
                <a:latin typeface="Times New Roman"/>
                <a:cs typeface="Times New Roman"/>
              </a:rPr>
              <a:t>associated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precipitation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reanalyses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climate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models.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07988" y="1970043"/>
            <a:ext cx="4036060" cy="1915795"/>
            <a:chOff x="8107988" y="1970043"/>
            <a:chExt cx="4036060" cy="19157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2916" y="1972157"/>
              <a:ext cx="3790581" cy="178977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107984" y="1970049"/>
              <a:ext cx="615950" cy="1915795"/>
            </a:xfrm>
            <a:custGeom>
              <a:avLst/>
              <a:gdLst/>
              <a:ahLst/>
              <a:cxnLst/>
              <a:rect l="l" t="t" r="r" b="b"/>
              <a:pathLst>
                <a:path w="615950" h="1915795">
                  <a:moveTo>
                    <a:pt x="489851" y="1667992"/>
                  </a:moveTo>
                  <a:lnTo>
                    <a:pt x="0" y="1667992"/>
                  </a:lnTo>
                  <a:lnTo>
                    <a:pt x="0" y="1915769"/>
                  </a:lnTo>
                  <a:lnTo>
                    <a:pt x="489851" y="1915769"/>
                  </a:lnTo>
                  <a:lnTo>
                    <a:pt x="489851" y="1667992"/>
                  </a:lnTo>
                  <a:close/>
                </a:path>
                <a:path w="615950" h="1915795">
                  <a:moveTo>
                    <a:pt x="615492" y="0"/>
                  </a:moveTo>
                  <a:lnTo>
                    <a:pt x="125641" y="0"/>
                  </a:lnTo>
                  <a:lnTo>
                    <a:pt x="125641" y="247777"/>
                  </a:lnTo>
                  <a:lnTo>
                    <a:pt x="615492" y="247777"/>
                  </a:lnTo>
                  <a:lnTo>
                    <a:pt x="6154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041450" y="1770500"/>
            <a:ext cx="18122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precipitation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frequency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2518" y="1890419"/>
            <a:ext cx="158623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Upper</a:t>
            </a:r>
            <a:r>
              <a:rPr sz="14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Panel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AR </a:t>
            </a:r>
            <a:r>
              <a:rPr sz="1400" spc="-10" dirty="0">
                <a:latin typeface="Times New Roman"/>
                <a:cs typeface="Times New Roman"/>
              </a:rPr>
              <a:t>precipitation </a:t>
            </a:r>
            <a:r>
              <a:rPr sz="1400" dirty="0">
                <a:latin typeface="Times New Roman"/>
                <a:cs typeface="Times New Roman"/>
              </a:rPr>
              <a:t>frequency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difference </a:t>
            </a:r>
            <a:r>
              <a:rPr sz="1400" dirty="0">
                <a:latin typeface="Times New Roman"/>
                <a:cs typeface="Times New Roman"/>
              </a:rPr>
              <a:t>between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ERA5 </a:t>
            </a:r>
            <a:r>
              <a:rPr sz="1400" spc="-10" dirty="0">
                <a:latin typeface="Times New Roman"/>
                <a:cs typeface="Times New Roman"/>
              </a:rPr>
              <a:t>reanalysis </a:t>
            </a:r>
            <a:r>
              <a:rPr sz="1400" spc="-25" dirty="0">
                <a:latin typeface="Times New Roman"/>
                <a:cs typeface="Times New Roman"/>
              </a:rPr>
              <a:t>and </a:t>
            </a:r>
            <a:r>
              <a:rPr sz="1400" dirty="0">
                <a:latin typeface="Times New Roman"/>
                <a:cs typeface="Times New Roman"/>
              </a:rPr>
              <a:t>IMERG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observations.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37066" y="4110856"/>
            <a:ext cx="158623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Lower</a:t>
            </a:r>
            <a:r>
              <a:rPr sz="1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Panel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AR </a:t>
            </a:r>
            <a:r>
              <a:rPr sz="1400" dirty="0">
                <a:latin typeface="Times New Roman"/>
                <a:cs typeface="Times New Roman"/>
              </a:rPr>
              <a:t>precipitation </a:t>
            </a:r>
            <a:r>
              <a:rPr sz="1400" spc="-10" dirty="0">
                <a:latin typeface="Times New Roman"/>
                <a:cs typeface="Times New Roman"/>
              </a:rPr>
              <a:t>intensity difference between </a:t>
            </a:r>
            <a:r>
              <a:rPr sz="1400" dirty="0">
                <a:latin typeface="Times New Roman"/>
                <a:cs typeface="Times New Roman"/>
              </a:rPr>
              <a:t>ERA5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reanalysis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and </a:t>
            </a:r>
            <a:r>
              <a:rPr sz="1400" dirty="0">
                <a:latin typeface="Times New Roman"/>
                <a:cs typeface="Times New Roman"/>
              </a:rPr>
              <a:t>IMERG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observations.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92520" y="4047681"/>
            <a:ext cx="1702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precipitation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intensity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Office Theme</vt:lpstr>
      <vt:lpstr>Evaluating the Representations of Atmospheric Rivers and Their Associated Precipitation in Reanalyses With Satellite Observations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the Representations of Atmospheric Rivers and Their Associated Precipitation in Reanalyses With Satellite Observations</dc:title>
  <cp:lastModifiedBy>Stephanie Shearer</cp:lastModifiedBy>
  <cp:revision>1</cp:revision>
  <dcterms:created xsi:type="dcterms:W3CDTF">2024-01-11T17:35:51Z</dcterms:created>
  <dcterms:modified xsi:type="dcterms:W3CDTF">2024-01-11T17:36:00Z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2024-01-11T00:00:00Z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2024-01-11T00:00:00Z</vt:filetime>
  </property>
</Properties>
</file>