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4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31"/>
    <p:restoredTop sz="92440" autoAdjust="0"/>
  </p:normalViewPr>
  <p:slideViewPr>
    <p:cSldViewPr snapToGrid="0" snapToObjects="1" showGuides="1">
      <p:cViewPr varScale="1">
        <p:scale>
          <a:sx n="137" d="100"/>
          <a:sy n="137" d="100"/>
        </p:scale>
        <p:origin x="680" y="192"/>
      </p:cViewPr>
      <p:guideLst>
        <p:guide orient="horz" pos="2496"/>
        <p:guide pos="4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B891-3B63-6D4F-B4A0-148BC6DF05CF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DE008-DF32-EC48-AB0F-40D9C15D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3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E008-DF32-EC48-AB0F-40D9C15DD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7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0F2D-AB6F-B445-8521-45B84A0D296C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38C3-0F94-484F-AA3E-50A0B333B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1GL096759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1" y="187159"/>
            <a:ext cx="6745778" cy="724056"/>
          </a:xfrm>
        </p:spPr>
        <p:txBody>
          <a:bodyPr>
            <a:noAutofit/>
          </a:bodyPr>
          <a:lstStyle/>
          <a:p>
            <a:pPr marL="12700">
              <a:spcBef>
                <a:spcPts val="1800"/>
              </a:spcBef>
              <a:spcAft>
                <a:spcPts val="600"/>
              </a:spcAft>
              <a:tabLst>
                <a:tab pos="338138" algn="l"/>
              </a:tabLst>
            </a:pPr>
            <a:r>
              <a:rPr lang="en-US" sz="2000" b="1" dirty="0"/>
              <a:t>Superior daily and sub-daily precipitation statistics for intense and long-lived storms in global storm-resolving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906" y="6033015"/>
            <a:ext cx="3672003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950" dirty="0">
                <a:cs typeface="Optima"/>
              </a:rPr>
              <a:t>Ma, H.-Y., Klein, S. A., Lee, J., </a:t>
            </a:r>
            <a:r>
              <a:rPr lang="en-US" sz="950" dirty="0" err="1">
                <a:cs typeface="Optima"/>
              </a:rPr>
              <a:t>Ahn</a:t>
            </a:r>
            <a:r>
              <a:rPr lang="en-US" sz="950" dirty="0">
                <a:cs typeface="Optima"/>
              </a:rPr>
              <a:t>, M.-S., Tao, C., &amp; </a:t>
            </a:r>
            <a:r>
              <a:rPr lang="en-US" sz="950" dirty="0" err="1">
                <a:cs typeface="Optima"/>
              </a:rPr>
              <a:t>Gleckler</a:t>
            </a:r>
            <a:r>
              <a:rPr lang="en-US" sz="950" dirty="0">
                <a:cs typeface="Optima"/>
              </a:rPr>
              <a:t>, P. J. (2022). Superior daily and sub-daily precipitation statistics for intense and long-lived storms in global storm-resolving models. </a:t>
            </a:r>
            <a:r>
              <a:rPr lang="en-US" sz="950" i="1" dirty="0" err="1">
                <a:cs typeface="Optima"/>
              </a:rPr>
              <a:t>Geophy</a:t>
            </a:r>
            <a:r>
              <a:rPr lang="en-US" sz="950" i="1" dirty="0">
                <a:cs typeface="Optima"/>
              </a:rPr>
              <a:t>. Res. Lett</a:t>
            </a:r>
            <a:r>
              <a:rPr lang="en-US" sz="950" dirty="0">
                <a:cs typeface="Optima"/>
              </a:rPr>
              <a:t>., 49, e2021GL096759. </a:t>
            </a:r>
            <a:r>
              <a:rPr lang="en-US" sz="950" dirty="0">
                <a:cs typeface="Optima"/>
                <a:hlinkClick r:id="rId3"/>
              </a:rPr>
              <a:t>https://</a:t>
            </a:r>
            <a:r>
              <a:rPr lang="en-US" sz="950" dirty="0" err="1">
                <a:cs typeface="Optima"/>
                <a:hlinkClick r:id="rId3"/>
              </a:rPr>
              <a:t>doi.org</a:t>
            </a:r>
            <a:r>
              <a:rPr lang="en-US" sz="950" dirty="0">
                <a:cs typeface="Optima"/>
                <a:hlinkClick r:id="rId3"/>
              </a:rPr>
              <a:t>/10.1029/2021GL096759</a:t>
            </a:r>
            <a:endParaRPr lang="en-US" sz="950" dirty="0">
              <a:cs typeface="Optim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163" y="1240260"/>
            <a:ext cx="3524437" cy="47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1800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Science Questions</a:t>
            </a:r>
          </a:p>
          <a:p>
            <a:pPr marL="231775" indent="-231775">
              <a:lnSpc>
                <a:spcPct val="114000"/>
              </a:lnSpc>
              <a:spcBef>
                <a:spcPct val="15000"/>
              </a:spcBef>
              <a:buFont typeface="Arial" charset="0"/>
              <a:buChar char="●"/>
            </a:pPr>
            <a:r>
              <a:rPr lang="en-US" sz="14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What aspects of precipitation simulations are better captured by global storm-resolving models (GSRM, DYAMOND project) compared to other CMIP-class models (CMIP6 </a:t>
            </a:r>
            <a:r>
              <a:rPr lang="en-US" sz="1400" dirty="0" err="1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HighResMIP</a:t>
            </a:r>
            <a:r>
              <a:rPr lang="en-US" sz="14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 and AMIP), and what problems remain?  </a:t>
            </a:r>
          </a:p>
          <a:p>
            <a:pPr marL="341313" indent="-287338" algn="ctr">
              <a:spcBef>
                <a:spcPts val="600"/>
              </a:spcBef>
              <a:tabLst>
                <a:tab pos="338138" algn="l"/>
              </a:tabLst>
            </a:pPr>
            <a:r>
              <a:rPr lang="en-US" b="1" u="sng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Key Accomplishments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Daily and sub-daily precipitation statistics from GSRMs and coarser resolution global models are compared to observations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GSRMs show superior performance for statistics of more intense precipitation events including their diurnal cycle and spatial propagation 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●"/>
              <a:tabLst>
                <a:tab pos="338138" algn="l"/>
              </a:tabLst>
            </a:pPr>
            <a:r>
              <a:rPr lang="en-US" sz="1500" dirty="0">
                <a:solidFill>
                  <a:prstClr val="black"/>
                </a:solidFill>
                <a:latin typeface="Tw Cen MT"/>
                <a:ea typeface="ＭＳ Ｐゴシック" charset="0"/>
                <a:cs typeface="Tw Cen MT"/>
              </a:rPr>
              <a:t>GSRMs are not superior for statistics of weaker or shorter duration precipitation. </a:t>
            </a:r>
          </a:p>
          <a:p>
            <a:pPr>
              <a:lnSpc>
                <a:spcPct val="114000"/>
              </a:lnSpc>
              <a:spcBef>
                <a:spcPct val="15000"/>
              </a:spcBef>
            </a:pPr>
            <a:endParaRPr lang="en-US" sz="1600" dirty="0">
              <a:solidFill>
                <a:prstClr val="black"/>
              </a:solidFill>
              <a:latin typeface="+mj-lt"/>
              <a:ea typeface="ＭＳ Ｐゴシック" charset="0"/>
              <a:cs typeface="Tw Cen M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28600" y="1103730"/>
            <a:ext cx="8686800" cy="28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b_logo_black_rgb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7" b="10225"/>
          <a:stretch/>
        </p:blipFill>
        <p:spPr>
          <a:xfrm>
            <a:off x="87443" y="73442"/>
            <a:ext cx="541834" cy="523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0C3CF-6B7B-0543-8DE2-055B77240B6C}"/>
              </a:ext>
            </a:extLst>
          </p:cNvPr>
          <p:cNvSpPr txBox="1"/>
          <p:nvPr/>
        </p:nvSpPr>
        <p:spPr>
          <a:xfrm>
            <a:off x="8106318" y="207251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3928" y="5904349"/>
            <a:ext cx="4936108" cy="76649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sz="1350" b="1" dirty="0"/>
              <a:t>Multi-model mean (MMM) from DYAMOND models (GSRMs) shows capability to simulate the propagation of convection but it is generally absent in the CMIP6 </a:t>
            </a:r>
            <a:r>
              <a:rPr lang="en-US" sz="1350" b="1" dirty="0" err="1"/>
              <a:t>HighRes</a:t>
            </a:r>
            <a:r>
              <a:rPr lang="en-US" sz="1350" b="1" dirty="0"/>
              <a:t> and AMIP models.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6982" y="1240260"/>
            <a:ext cx="5008418" cy="546986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042A78-DE68-774A-B3AE-7144C5B2A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1" y="591918"/>
            <a:ext cx="1196950" cy="48161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8F2FEC6-2D6B-0545-BF21-097713C42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64" y="579630"/>
            <a:ext cx="940692" cy="36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A42A79-BBCD-0C87-C335-4B9C2C006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162" y="1777820"/>
            <a:ext cx="4920238" cy="39772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EF4A8E-35B8-7171-2806-274399E1E10C}"/>
              </a:ext>
            </a:extLst>
          </p:cNvPr>
          <p:cNvSpPr/>
          <p:nvPr/>
        </p:nvSpPr>
        <p:spPr>
          <a:xfrm>
            <a:off x="4180217" y="1354231"/>
            <a:ext cx="455012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Optima"/>
              </a:rPr>
              <a:t>Diurnal Cycle of Precipitation over Central US</a:t>
            </a:r>
          </a:p>
        </p:txBody>
      </p:sp>
    </p:spTree>
    <p:extLst>
      <p:ext uri="{BB962C8B-B14F-4D97-AF65-F5344CB8AC3E}">
        <p14:creationId xmlns:p14="http://schemas.microsoft.com/office/powerpoint/2010/main" val="3891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210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Office Theme</vt:lpstr>
      <vt:lpstr>Superior daily and sub-daily precipitation statistics for intense and long-lived storms in global storm-resolving models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 Zheng</dc:creator>
  <cp:lastModifiedBy>Ma, Hsi-Yen</cp:lastModifiedBy>
  <cp:revision>135</cp:revision>
  <dcterms:created xsi:type="dcterms:W3CDTF">2016-07-01T23:27:17Z</dcterms:created>
  <dcterms:modified xsi:type="dcterms:W3CDTF">2022-05-20T16:56:03Z</dcterms:modified>
</cp:coreProperties>
</file>