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1A51"/>
    <a:srgbClr val="FF1546"/>
    <a:srgbClr val="FF153E"/>
    <a:srgbClr val="106536"/>
    <a:srgbClr val="007837"/>
    <a:srgbClr val="FEFFE5"/>
    <a:srgbClr val="F2F2F2"/>
    <a:srgbClr val="06612F"/>
    <a:srgbClr val="6AAD89"/>
    <a:srgbClr val="106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F7DFF0-9D57-4926-B6EF-297E10BBE95C}" v="11" dt="2023-04-01T15:57:54.0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autoAdjust="0"/>
    <p:restoredTop sz="96197" autoAdjust="0"/>
  </p:normalViewPr>
  <p:slideViewPr>
    <p:cSldViewPr>
      <p:cViewPr>
        <p:scale>
          <a:sx n="120" d="100"/>
          <a:sy n="120" d="100"/>
        </p:scale>
        <p:origin x="1056" y="48"/>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7/14/23</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7/14/23</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0"/>
              </a:spcAft>
            </a:pPr>
            <a:r>
              <a:rPr lang="en-US" sz="1800" b="1" kern="1800" dirty="0">
                <a:solidFill>
                  <a:srgbClr val="106636"/>
                </a:solidFill>
                <a:effectLst/>
                <a:latin typeface="Times New Roman" panose="02020603050405020304" pitchFamily="18" charset="0"/>
                <a:ea typeface="Times New Roman" panose="02020603050405020304" pitchFamily="18" charset="0"/>
                <a:cs typeface="Times New Roman" panose="02020603050405020304" pitchFamily="18" charset="0"/>
              </a:rPr>
              <a:t>Word highlight text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8">
            <a:extLst>
              <a:ext uri="{FF2B5EF4-FFF2-40B4-BE49-F238E27FC236}">
                <a16:creationId xmlns:a16="http://schemas.microsoft.com/office/drawing/2014/main" id="{59F42474-F345-08F7-2D37-BA4631D408DA}"/>
              </a:ext>
            </a:extLst>
          </p:cNvPr>
          <p:cNvSpPr>
            <a:spLocks noChangeArrowheads="1"/>
          </p:cNvSpPr>
          <p:nvPr/>
        </p:nvSpPr>
        <p:spPr bwMode="auto">
          <a:xfrm>
            <a:off x="-2" y="5376503"/>
            <a:ext cx="8077201" cy="762000"/>
          </a:xfrm>
          <a:prstGeom prst="rect">
            <a:avLst/>
          </a:prstGeom>
          <a:solidFill>
            <a:srgbClr val="FF1A51">
              <a:alpha val="34902"/>
            </a:srgbClr>
          </a:solidFill>
          <a:ln w="9525">
            <a:noFill/>
            <a:miter lim="800000"/>
            <a:headEnd/>
            <a:tailEnd/>
          </a:ln>
          <a:effectLst/>
        </p:spPr>
        <p:txBody>
          <a:bodyPr wrap="none" anchor="ctr">
            <a:prstTxWarp prst="textNoShape">
              <a:avLst/>
            </a:prstTxWarp>
          </a:bodyPr>
          <a:lstStyle/>
          <a:p>
            <a:endParaRPr lang="en-US" sz="2400"/>
          </a:p>
        </p:txBody>
      </p:sp>
      <p:sp>
        <p:nvSpPr>
          <p:cNvPr id="22" name="TextBox 21">
            <a:extLst>
              <a:ext uri="{FF2B5EF4-FFF2-40B4-BE49-F238E27FC236}">
                <a16:creationId xmlns:a16="http://schemas.microsoft.com/office/drawing/2014/main" id="{DDB49F41-81A2-223D-8BF8-404306ED15EB}"/>
              </a:ext>
            </a:extLst>
          </p:cNvPr>
          <p:cNvSpPr txBox="1"/>
          <p:nvPr/>
        </p:nvSpPr>
        <p:spPr>
          <a:xfrm>
            <a:off x="8022631" y="4787205"/>
            <a:ext cx="4245569" cy="1384995"/>
          </a:xfrm>
          <a:prstGeom prst="rect">
            <a:avLst/>
          </a:prstGeom>
          <a:noFill/>
        </p:spPr>
        <p:txBody>
          <a:bodyPr wrap="square">
            <a:spAutoFit/>
          </a:bodyPr>
          <a:lstStyle/>
          <a:p>
            <a:r>
              <a:rPr lang="en-US" sz="1400" dirty="0"/>
              <a:t>The spatial distribution of event frequency at each anal-</a:t>
            </a:r>
            <a:r>
              <a:rPr lang="en-US" sz="1400" dirty="0" err="1"/>
              <a:t>ysis</a:t>
            </a:r>
            <a:r>
              <a:rPr lang="en-US" sz="1400" dirty="0"/>
              <a:t> grid point, given as the % time a grid point is con-</a:t>
            </a:r>
            <a:r>
              <a:rPr lang="en-US" sz="1400" dirty="0" err="1"/>
              <a:t>tained</a:t>
            </a:r>
            <a:r>
              <a:rPr lang="en-US" sz="1400" dirty="0"/>
              <a:t> in an extended-period event. Upper row: PRISM frequencies. Middle row: GFDL-RegCM4 frequencies (contemporary left, scenario right). Bottom row: like the middle row but for MPI-RegCM4 frequencies. </a:t>
            </a:r>
          </a:p>
        </p:txBody>
      </p:sp>
      <p:sp>
        <p:nvSpPr>
          <p:cNvPr id="3077" name="Text Box 6"/>
          <p:cNvSpPr txBox="1">
            <a:spLocks noChangeArrowheads="1"/>
          </p:cNvSpPr>
          <p:nvPr/>
        </p:nvSpPr>
        <p:spPr bwMode="auto">
          <a:xfrm>
            <a:off x="0" y="5357336"/>
            <a:ext cx="8110642" cy="73866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30188" indent="-219075" eaLnBrk="1" hangingPunct="1">
              <a:spcBef>
                <a:spcPct val="0"/>
              </a:spcBef>
              <a:buNone/>
            </a:pPr>
            <a:r>
              <a:rPr lang="en-US" altLang="en-US" sz="1400" dirty="0" err="1">
                <a:solidFill>
                  <a:srgbClr val="000000"/>
                </a:solidFill>
                <a:latin typeface="+mn-lt"/>
              </a:rPr>
              <a:t>Fisel</a:t>
            </a:r>
            <a:r>
              <a:rPr lang="en-US" altLang="en-US" sz="1400" dirty="0">
                <a:solidFill>
                  <a:srgbClr val="000000"/>
                </a:solidFill>
                <a:latin typeface="+mn-lt"/>
              </a:rPr>
              <a:t>, B. J., N. E. Erickson, C. R. Young, A. L. </a:t>
            </a:r>
            <a:r>
              <a:rPr lang="en-US" altLang="en-US" sz="1400" dirty="0" err="1">
                <a:solidFill>
                  <a:srgbClr val="000000"/>
                </a:solidFill>
                <a:latin typeface="+mn-lt"/>
              </a:rPr>
              <a:t>Ellingworth</a:t>
            </a:r>
            <a:r>
              <a:rPr lang="en-US" altLang="en-US" sz="1400" dirty="0">
                <a:solidFill>
                  <a:srgbClr val="000000"/>
                </a:solidFill>
                <a:latin typeface="+mn-lt"/>
              </a:rPr>
              <a:t> and W. J. Gutowski, Jr., 2023:  Evaluating Contemporary and Future-Scenario Substantial-Precipitation Events in the Missouri River Basin using Object-Oriented Analysis. </a:t>
            </a:r>
            <a:r>
              <a:rPr lang="en-US" altLang="en-US" sz="1400" i="1" dirty="0">
                <a:solidFill>
                  <a:srgbClr val="000000"/>
                </a:solidFill>
                <a:latin typeface="+mn-lt"/>
              </a:rPr>
              <a:t>Climate</a:t>
            </a:r>
            <a:r>
              <a:rPr lang="en-US" altLang="en-US" sz="1400" dirty="0">
                <a:solidFill>
                  <a:srgbClr val="000000"/>
                </a:solidFill>
                <a:latin typeface="+mn-lt"/>
              </a:rPr>
              <a:t>, https://</a:t>
            </a:r>
            <a:r>
              <a:rPr lang="en-US" altLang="en-US" sz="1400" dirty="0" err="1">
                <a:solidFill>
                  <a:srgbClr val="000000"/>
                </a:solidFill>
                <a:latin typeface="+mn-lt"/>
              </a:rPr>
              <a:t>doi.org</a:t>
            </a:r>
            <a:r>
              <a:rPr lang="en-US" altLang="en-US" sz="1400" dirty="0">
                <a:solidFill>
                  <a:srgbClr val="000000"/>
                </a:solidFill>
                <a:latin typeface="+mn-lt"/>
              </a:rPr>
              <a:t>/10.3390/cli11050112.</a:t>
            </a:r>
          </a:p>
        </p:txBody>
      </p:sp>
      <p:sp>
        <p:nvSpPr>
          <p:cNvPr id="18" name="Rectangle 8">
            <a:extLst>
              <a:ext uri="{FF2B5EF4-FFF2-40B4-BE49-F238E27FC236}">
                <a16:creationId xmlns:a16="http://schemas.microsoft.com/office/drawing/2014/main" id="{3EA73196-6579-C582-11D1-60C831D10628}"/>
              </a:ext>
            </a:extLst>
          </p:cNvPr>
          <p:cNvSpPr>
            <a:spLocks noChangeArrowheads="1"/>
          </p:cNvSpPr>
          <p:nvPr/>
        </p:nvSpPr>
        <p:spPr bwMode="auto">
          <a:xfrm>
            <a:off x="28766" y="-17362"/>
            <a:ext cx="12192000" cy="762000"/>
          </a:xfrm>
          <a:prstGeom prst="rect">
            <a:avLst/>
          </a:prstGeom>
          <a:solidFill>
            <a:srgbClr val="C8102E"/>
          </a:solidFill>
          <a:ln w="9525">
            <a:noFill/>
            <a:miter lim="800000"/>
            <a:headEnd/>
            <a:tailEnd/>
          </a:ln>
          <a:effectLst/>
        </p:spPr>
        <p:txBody>
          <a:bodyPr wrap="none" anchor="ctr">
            <a:prstTxWarp prst="textNoShape">
              <a:avLst/>
            </a:prstTxWarp>
          </a:bodyPr>
          <a:lstStyle/>
          <a:p>
            <a:endParaRPr lang="en-US" sz="2400"/>
          </a:p>
        </p:txBody>
      </p:sp>
      <p:sp>
        <p:nvSpPr>
          <p:cNvPr id="6" name="Rectangle 8">
            <a:extLst>
              <a:ext uri="{FF2B5EF4-FFF2-40B4-BE49-F238E27FC236}">
                <a16:creationId xmlns:a16="http://schemas.microsoft.com/office/drawing/2014/main" id="{FD3E2E6E-E8D2-59E0-101D-A487509D7335}"/>
              </a:ext>
            </a:extLst>
          </p:cNvPr>
          <p:cNvSpPr>
            <a:spLocks noChangeArrowheads="1"/>
          </p:cNvSpPr>
          <p:nvPr/>
        </p:nvSpPr>
        <p:spPr bwMode="auto">
          <a:xfrm>
            <a:off x="0" y="6096000"/>
            <a:ext cx="12192000" cy="762000"/>
          </a:xfrm>
          <a:prstGeom prst="rect">
            <a:avLst/>
          </a:prstGeom>
          <a:solidFill>
            <a:srgbClr val="C8102E"/>
          </a:solidFill>
          <a:ln w="9525">
            <a:noFill/>
            <a:miter lim="800000"/>
            <a:headEnd/>
            <a:tailEnd/>
          </a:ln>
          <a:effectLst/>
        </p:spPr>
        <p:txBody>
          <a:bodyPr wrap="none" anchor="ctr">
            <a:prstTxWarp prst="textNoShape">
              <a:avLst/>
            </a:prstTxWarp>
          </a:bodyPr>
          <a:lstStyle/>
          <a:p>
            <a:endParaRPr lang="en-US" sz="2400"/>
          </a:p>
        </p:txBody>
      </p:sp>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0" y="759792"/>
            <a:ext cx="8534400" cy="1221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Scientific Challenge</a:t>
            </a:r>
          </a:p>
          <a:p>
            <a:pPr marR="0">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The Missouri River Basin is the largest single river basin in the U.S. and plays an important role in many natural and human systems.  Extended (≥30-day) and short-term (≥5-day) periods of substantial precipitation can be climate-impact drivers that affect the economic activities of the region.  There have been few comprehensive studies of the hydroclimate of this basin, even though the basin experiences substantial drought and flooding variability</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lnSpc>
                <a:spcPct val="90000"/>
              </a:lnSpc>
              <a:buFont typeface="Arial" pitchFamily="34" charset="0"/>
              <a:buChar char="●"/>
              <a:defRPr/>
            </a:pPr>
            <a:endParaRPr lang="en-US" sz="1800" b="0" i="0" dirty="0">
              <a:solidFill>
                <a:srgbClr val="1C1D1E"/>
              </a:solidFill>
              <a:effectLst/>
              <a:latin typeface="Arial" panose="020B0604020202020204" pitchFamily="34" charset="0"/>
              <a:cs typeface="Arial" panose="020B0604020202020204" pitchFamily="34" charset="0"/>
            </a:endParaRPr>
          </a:p>
          <a:p>
            <a:pPr>
              <a:lnSpc>
                <a:spcPct val="95000"/>
              </a:lnSpc>
              <a:defRPr/>
            </a:pPr>
            <a:endParaRPr lang="en-US" sz="1800" dirty="0">
              <a:solidFill>
                <a:prstClr val="black"/>
              </a:solidFill>
              <a:latin typeface="Arial" panose="020B0604020202020204" pitchFamily="34" charset="0"/>
              <a:cs typeface="Arial" panose="020B0604020202020204" pitchFamily="34" charset="0"/>
            </a:endParaRPr>
          </a:p>
        </p:txBody>
      </p:sp>
      <p:sp>
        <p:nvSpPr>
          <p:cNvPr id="3076" name="Rectangle 5"/>
          <p:cNvSpPr>
            <a:spLocks noChangeArrowheads="1"/>
          </p:cNvSpPr>
          <p:nvPr/>
        </p:nvSpPr>
        <p:spPr bwMode="auto">
          <a:xfrm>
            <a:off x="1" y="152400"/>
            <a:ext cx="12192000" cy="407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050" b="1" dirty="0">
                <a:solidFill>
                  <a:schemeClr val="bg1"/>
                </a:solidFill>
                <a:latin typeface="Arial" panose="020B0604020202020204" pitchFamily="34" charset="0"/>
              </a:rPr>
              <a:t>Contemporary and Future-Scenario Substantial-Precipitation Events in the Missouri River Basin </a:t>
            </a: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29543" y="3733800"/>
            <a:ext cx="8047657" cy="1531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5000"/>
              </a:lnSpc>
              <a:buFontTx/>
              <a:buNone/>
            </a:pPr>
            <a:r>
              <a:rPr lang="en-US" altLang="en-US" sz="2000" b="1" dirty="0">
                <a:solidFill>
                  <a:srgbClr val="006600"/>
                </a:solidFill>
                <a:latin typeface="Arial" panose="020B0604020202020204" pitchFamily="34" charset="0"/>
                <a:cs typeface="Arial" panose="020B0604020202020204" pitchFamily="34" charset="0"/>
              </a:rPr>
              <a:t>Significance and Impact</a:t>
            </a:r>
          </a:p>
          <a:p>
            <a:r>
              <a:rPr lang="en-US" sz="1400" kern="0" dirty="0">
                <a:effectLst/>
                <a:latin typeface="Calibri" panose="020F0502020204030204" pitchFamily="34" charset="0"/>
                <a:ea typeface="Calibri" panose="020F0502020204030204" pitchFamily="34" charset="0"/>
                <a:cs typeface="Times New Roman" panose="02020603050405020304" pitchFamily="18" charset="0"/>
              </a:rPr>
              <a:t>The characteristics of these events in observations and climate-change simulations can guide the basin’s water is management future climate.  Highest frequencies are concentrated to the southeastern end of the basin, closest to the Gulf of Mexico.  Events occur primarily during April–September indicating when flooding might occur due to periods of substantial rainfall.   The amplification of extended-period events by embedded short-term events should be useful for water managers assessing the evolution periods with substantial precipitation.</a:t>
            </a:r>
          </a:p>
          <a:p>
            <a:pPr eaLnBrk="1" hangingPunct="1">
              <a:lnSpc>
                <a:spcPct val="90000"/>
              </a:lnSpc>
            </a:pPr>
            <a:endParaRPr lang="en-US" sz="1800" b="0" i="0" dirty="0">
              <a:solidFill>
                <a:srgbClr val="1C1D1E"/>
              </a:solidFill>
              <a:effectLst/>
              <a:latin typeface="Arial" panose="020B0604020202020204" pitchFamily="34" charset="0"/>
              <a:cs typeface="Arial" panose="020B0604020202020204" pitchFamily="34" charset="0"/>
            </a:endParaRPr>
          </a:p>
        </p:txBody>
      </p:sp>
      <p:sp>
        <p:nvSpPr>
          <p:cNvPr id="10" name="Rectangle 4">
            <a:extLst>
              <a:ext uri="{FF2B5EF4-FFF2-40B4-BE49-F238E27FC236}">
                <a16:creationId xmlns:a16="http://schemas.microsoft.com/office/drawing/2014/main" id="{8B1C6242-7ACF-4806-8730-C141EE592133}"/>
              </a:ext>
            </a:extLst>
          </p:cNvPr>
          <p:cNvSpPr>
            <a:spLocks noChangeArrowheads="1"/>
          </p:cNvSpPr>
          <p:nvPr/>
        </p:nvSpPr>
        <p:spPr bwMode="auto">
          <a:xfrm>
            <a:off x="0" y="1933345"/>
            <a:ext cx="8001000" cy="1809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Approach and Findings</a:t>
            </a:r>
          </a:p>
          <a:p>
            <a:pPr>
              <a:defRPr/>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We diagnose events using an object-oriented methodology applied to PRISM observations and two sets of contemporary (1981-2000) and RCP8.5 scenario (2041-2060) simulations by RegCM4 for the North America CORDEX program. Frequencies and durations of simulated contemporary and scenario events are nearly the same as PRISM’s. About half of the extended-period events have an embedded short-term event; that half generally has much larger areas, longer durations and more intense precipitation compared to the other half.  Frequencies, areas, durations and spatial distributions of the extended-period and short-term events change little between contemporary and scenario climates.  </a:t>
            </a:r>
            <a:endParaRPr lang="en-US" sz="1400" b="0" i="0" dirty="0">
              <a:solidFill>
                <a:srgbClr val="1C1D1E"/>
              </a:solidFill>
              <a:effectLst/>
              <a:latin typeface="Arial" panose="020B0604020202020204" pitchFamily="34" charset="0"/>
              <a:cs typeface="Arial" panose="020B0604020202020204" pitchFamily="34" charset="0"/>
            </a:endParaRP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4081356" y="6400800"/>
            <a:ext cx="4029287" cy="373895"/>
          </a:xfrm>
          <a:prstGeom prst="rect">
            <a:avLst/>
          </a:prstGeom>
          <a:noFill/>
          <a:ln w="9525">
            <a:noFill/>
            <a:miter lim="800000"/>
            <a:headEnd/>
            <a:tailEnd/>
          </a:ln>
        </p:spPr>
        <p:txBody>
          <a:bodyPr>
            <a:prstTxWarp prst="textNoShape">
              <a:avLst/>
            </a:prstTxWarp>
          </a:bodyPr>
          <a:lstStyle/>
          <a:p>
            <a:pPr marL="171450" indent="-171450" algn="ctr" eaLnBrk="0" hangingPunct="0">
              <a:lnSpc>
                <a:spcPct val="90000"/>
              </a:lnSpc>
            </a:pPr>
            <a:r>
              <a:rPr lang="en-US" sz="1200" b="1" dirty="0">
                <a:solidFill>
                  <a:schemeClr val="bg1">
                    <a:lumMod val="95000"/>
                  </a:schemeClr>
                </a:solidFill>
                <a:latin typeface="Arial Nova" panose="020B0504020202020204" pitchFamily="34" charset="0"/>
                <a:ea typeface="Rod" charset="0"/>
                <a:cs typeface="Rod" charset="0"/>
              </a:rPr>
              <a:t> Biological and Environmental Research</a:t>
            </a:r>
          </a:p>
        </p:txBody>
      </p:sp>
      <p:sp>
        <p:nvSpPr>
          <p:cNvPr id="5" name="TextBox 9">
            <a:extLst>
              <a:ext uri="{FF2B5EF4-FFF2-40B4-BE49-F238E27FC236}">
                <a16:creationId xmlns:a16="http://schemas.microsoft.com/office/drawing/2014/main" id="{DC85BF24-B36B-624D-5B58-16C7354888A4}"/>
              </a:ext>
            </a:extLst>
          </p:cNvPr>
          <p:cNvSpPr txBox="1">
            <a:spLocks noChangeArrowheads="1"/>
          </p:cNvSpPr>
          <p:nvPr/>
        </p:nvSpPr>
        <p:spPr bwMode="auto">
          <a:xfrm>
            <a:off x="8906549" y="2580422"/>
            <a:ext cx="11518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altLang="en-US" sz="2000" dirty="0">
                <a:solidFill>
                  <a:schemeClr val="bg1"/>
                </a:solidFill>
                <a:latin typeface="Arial" panose="020B0604020202020204" pitchFamily="34" charset="0"/>
              </a:rPr>
              <a:t>Figure</a:t>
            </a:r>
          </a:p>
        </p:txBody>
      </p:sp>
      <p:pic>
        <p:nvPicPr>
          <p:cNvPr id="12" name="Picture 11">
            <a:extLst>
              <a:ext uri="{FF2B5EF4-FFF2-40B4-BE49-F238E27FC236}">
                <a16:creationId xmlns:a16="http://schemas.microsoft.com/office/drawing/2014/main" id="{75B9386F-4D8E-8B5A-CEDD-DD797F613C59}"/>
              </a:ext>
            </a:extLst>
          </p:cNvPr>
          <p:cNvPicPr>
            <a:picLocks noChangeAspect="1"/>
          </p:cNvPicPr>
          <p:nvPr/>
        </p:nvPicPr>
        <p:blipFill>
          <a:blip r:embed="rId3"/>
          <a:stretch>
            <a:fillRect/>
          </a:stretch>
        </p:blipFill>
        <p:spPr>
          <a:xfrm>
            <a:off x="152400" y="6214703"/>
            <a:ext cx="3361652" cy="573009"/>
          </a:xfrm>
          <a:prstGeom prst="rect">
            <a:avLst/>
          </a:prstGeom>
        </p:spPr>
      </p:pic>
      <p:pic>
        <p:nvPicPr>
          <p:cNvPr id="16" name="Google Shape;62;p14" descr="A picture containing text, clipart&#10;&#10;Description automatically generated">
            <a:extLst>
              <a:ext uri="{FF2B5EF4-FFF2-40B4-BE49-F238E27FC236}">
                <a16:creationId xmlns:a16="http://schemas.microsoft.com/office/drawing/2014/main" id="{88FAF5DE-BA89-E0AC-0643-6D0527AE42EF}"/>
              </a:ext>
            </a:extLst>
          </p:cNvPr>
          <p:cNvPicPr preferRelativeResize="0"/>
          <p:nvPr/>
        </p:nvPicPr>
        <p:blipFill rotWithShape="1">
          <a:blip r:embed="rId4">
            <a:alphaModFix/>
          </a:blip>
          <a:srcRect/>
          <a:stretch/>
        </p:blipFill>
        <p:spPr>
          <a:xfrm>
            <a:off x="9317376" y="6159814"/>
            <a:ext cx="2798424" cy="636779"/>
          </a:xfrm>
          <a:prstGeom prst="rect">
            <a:avLst/>
          </a:prstGeom>
          <a:noFill/>
          <a:ln>
            <a:noFill/>
          </a:ln>
        </p:spPr>
      </p:pic>
      <p:pic>
        <p:nvPicPr>
          <p:cNvPr id="20" name="Picture 19">
            <a:extLst>
              <a:ext uri="{FF2B5EF4-FFF2-40B4-BE49-F238E27FC236}">
                <a16:creationId xmlns:a16="http://schemas.microsoft.com/office/drawing/2014/main" id="{79915B72-53AC-F27E-438B-EA446C0EF9ED}"/>
              </a:ext>
            </a:extLst>
          </p:cNvPr>
          <p:cNvPicPr>
            <a:picLocks noChangeAspect="1"/>
          </p:cNvPicPr>
          <p:nvPr/>
        </p:nvPicPr>
        <p:blipFill rotWithShape="1">
          <a:blip r:embed="rId5"/>
          <a:srcRect l="6539" r="6363"/>
          <a:stretch/>
        </p:blipFill>
        <p:spPr>
          <a:xfrm>
            <a:off x="8086010" y="762000"/>
            <a:ext cx="4105990" cy="4102925"/>
          </a:xfrm>
          <a:prstGeom prst="rect">
            <a:avLst/>
          </a:prstGeom>
        </p:spPr>
      </p:pic>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65C4C2-4478-4D9E-A6A1-E2DBA1C29A2E}">
  <ds:schemaRefs>
    <ds:schemaRef ds:uri="http://schemas.microsoft.com/sharepoint/v3/contenttype/forms"/>
  </ds:schemaRefs>
</ds:datastoreItem>
</file>

<file path=customXml/itemProps2.xml><?xml version="1.0" encoding="utf-8"?>
<ds:datastoreItem xmlns:ds="http://schemas.openxmlformats.org/officeDocument/2006/customXml" ds:itemID="{B0913A82-260E-4EE4-B3B5-558A6A351E7F}">
  <ds:schemaRefs>
    <ds:schemaRef ds:uri="5cece13e-3376-4417-9525-be60b11a89a8"/>
    <ds:schemaRef ds:uri="http://purl.org/dc/terms/"/>
    <ds:schemaRef ds:uri="http://purl.org/dc/dcmitype/"/>
    <ds:schemaRef ds:uri="http://schemas.openxmlformats.org/package/2006/metadata/core-properties"/>
    <ds:schemaRef ds:uri="df1a08c3-14da-4669-a81b-4822034d70c2"/>
    <ds:schemaRef ds:uri="http://purl.org/dc/elements/1.1/"/>
    <ds:schemaRef ds:uri="http://schemas.microsoft.com/office/2006/metadata/properties"/>
    <ds:schemaRef ds:uri="http://schemas.microsoft.com/office/2006/documentManagement/types"/>
    <ds:schemaRef ds:uri="c984396b-6b2b-4702-b0ed-ddd4650c9569"/>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 template</Template>
  <TotalTime>5791</TotalTime>
  <Words>414</Words>
  <Application>Microsoft Macintosh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Nova</vt:lpstr>
      <vt:lpstr>Calibri</vt:lpstr>
      <vt:lpstr>Times New Roman</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Gutowski, William J [GE AT]</cp:lastModifiedBy>
  <cp:revision>139</cp:revision>
  <cp:lastPrinted>2022-03-28T16:23:10Z</cp:lastPrinted>
  <dcterms:created xsi:type="dcterms:W3CDTF">2019-02-27T15:57:00Z</dcterms:created>
  <dcterms:modified xsi:type="dcterms:W3CDTF">2023-07-17T02:18:01Z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