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E5D9-D565-854F-A6A8-E0C2BDDA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F63C2-695B-9148-AF7A-16BA6274B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05A92-95D3-BD47-B37B-3DAAF043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EAAC-8C00-D748-938F-9ED57E66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067E-3EBE-8F4D-A179-F129009B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8631-A17D-234E-9427-AE94C104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A753D-9D4D-7E49-BF3C-F54D8F94A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9D97-B885-2F4C-BA3C-1EE27FBB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E7B21-273A-A44C-ADB6-3ED480E7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18E9-1581-E644-822D-1B257BF8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73965-FD05-B042-B5FF-6F3B8582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28108-3D06-3841-BDBF-0D8E6B43D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ACDC-E0AC-3442-AEB0-8613BFF5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13F0-2B3D-9848-84A0-6BD1754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4A6D-7DB0-AB47-AC87-5C9380F7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F2BE-BE6B-4E4E-9034-017291AE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7D15-1E11-DB4E-9A7F-E6FA8C2C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719EF-0C67-B54A-984F-4E82ACD3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92E5-AAD9-8840-BB8E-AC169E55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0320-77D0-EA43-A502-B96C9F0E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255C-DA4A-994E-B129-41165E3B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33859-5532-E444-8B91-122512A9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0241-FEF5-3E44-9FF5-1F6B0882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52D6-7AF2-9247-B784-DBF9DE1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8EF40-410D-3244-93DD-29DCA97F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2C59-AE95-BF48-892C-45B75D5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7515-F050-B747-948B-90EBF76F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8942E-83D4-5D4E-93B8-CFA4565D0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C4DB5-A674-474E-9F75-2E205C26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0C4B9-FAD3-974D-A651-8F4824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2F06-FA55-4E45-A6D9-747A45AA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3AA3-EC29-6449-91CF-91EADED8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69EF-E536-C74F-A95D-BF137CEB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C4439-53EE-A947-A6DB-D19C50FD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0E62D-EA6F-2D46-9E91-75CEBFC85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87BE8-8B0A-D445-B3F7-0CF9D941C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2EF06-8D67-6C47-B35D-91FA0594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D11C-EE3E-3E43-872A-2B157153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01872-A253-CA4A-B32A-3181577F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CC6-4DF7-EC4C-9E0F-3021B1F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D692D-509C-774C-98D5-D68DD030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7109D-3309-8046-9E21-6E6B52E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56069-5C67-144C-8991-C4E2AA92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EFAFC-E946-364A-8C7E-929193DC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02D0F-1245-EA40-9AC5-DBB7C649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B1490-7C94-1849-B720-CC5F9344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5FFC-0120-0548-B5CC-D9BC76F3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8BDE-A4EF-E34B-95F9-51129B58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F3499-0455-044C-B463-D20E1F00D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8089B-6824-2349-BF1C-F0C16A5E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5A6A-9D40-A24E-9FBA-2EDD3C0C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7E3B-5071-DE45-A97B-E6B8809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D4C4-94DB-1E45-8840-A840787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BFF3A-ED71-934B-8834-AEE8F7F60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93E3E-9315-8149-BDC6-9AFC1ADAD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5A00-66F0-EC4A-8C32-07D1BB8F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A6B0E-E281-1249-B238-B022C666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68E3D-1BE3-E449-A194-23F88381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D2FA8-AC12-F948-8811-DC1720B7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35678-9E56-1448-A19F-202084667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F9E4-2359-B44C-B86D-27C128348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9081-E233-4A42-96F9-132F0E2E000F}" type="datetimeFigureOut">
              <a:rPr lang="en-US" smtClean="0"/>
              <a:t>7/17/23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2E25-6670-1444-A3FA-92F5A4237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154D-1EA8-F841-9890-771B168D2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4A596-82F1-D14D-B2F8-397CC5EFC6C5}"/>
              </a:ext>
            </a:extLst>
          </p:cNvPr>
          <p:cNvSpPr txBox="1"/>
          <p:nvPr/>
        </p:nvSpPr>
        <p:spPr>
          <a:xfrm>
            <a:off x="121910" y="3199"/>
            <a:ext cx="1194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Assessing Tropical Pacific-induced Predictability of Southern California Precipitation Using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B7B17-FB5E-314B-87D6-D1951A2568EC}"/>
              </a:ext>
            </a:extLst>
          </p:cNvPr>
          <p:cNvSpPr txBox="1"/>
          <p:nvPr/>
        </p:nvSpPr>
        <p:spPr>
          <a:xfrm>
            <a:off x="117702" y="950806"/>
            <a:ext cx="7029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Objective: </a:t>
            </a:r>
            <a:r>
              <a:rPr lang="en-US" sz="2000" dirty="0"/>
              <a:t>Evaluate </a:t>
            </a:r>
            <a:r>
              <a:rPr lang="en-US" sz="2000" dirty="0">
                <a:solidFill>
                  <a:srgbClr val="0070C0"/>
                </a:solidFill>
              </a:rPr>
              <a:t>predictability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0070C0"/>
                </a:solidFill>
              </a:rPr>
              <a:t>Southern California Precipitation</a:t>
            </a:r>
            <a:r>
              <a:rPr lang="en-US" sz="2000" dirty="0"/>
              <a:t> offered by the </a:t>
            </a:r>
            <a:r>
              <a:rPr lang="en-US" sz="2000" dirty="0">
                <a:solidFill>
                  <a:srgbClr val="0070C0"/>
                </a:solidFill>
              </a:rPr>
              <a:t>Tropical Pacific </a:t>
            </a:r>
            <a:r>
              <a:rPr lang="en-US" sz="2000" dirty="0"/>
              <a:t>using a </a:t>
            </a:r>
            <a:r>
              <a:rPr lang="en-US" sz="2000" dirty="0">
                <a:solidFill>
                  <a:srgbClr val="FF0000"/>
                </a:solidFill>
              </a:rPr>
              <a:t>Multi-Input Multi-Output </a:t>
            </a:r>
            <a:r>
              <a:rPr lang="en-US" sz="2000" dirty="0" err="1">
                <a:solidFill>
                  <a:srgbClr val="FF0000"/>
                </a:solidFill>
              </a:rPr>
              <a:t>AutoEncoder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FF0000"/>
                </a:solidFill>
              </a:rPr>
              <a:t>MIMO-AE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network.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EE419-0792-CF41-8871-DA3A2A982350}"/>
              </a:ext>
            </a:extLst>
          </p:cNvPr>
          <p:cNvSpPr txBox="1"/>
          <p:nvPr/>
        </p:nvSpPr>
        <p:spPr>
          <a:xfrm>
            <a:off x="117700" y="2075562"/>
            <a:ext cx="70293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 Science: </a:t>
            </a: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novel</a:t>
            </a:r>
            <a:r>
              <a:rPr lang="en-US" sz="2000" dirty="0"/>
              <a:t> multi-task learning network (</a:t>
            </a:r>
            <a:r>
              <a:rPr lang="en-US" sz="2000" b="1" dirty="0">
                <a:solidFill>
                  <a:srgbClr val="0070C0"/>
                </a:solidFill>
              </a:rPr>
              <a:t>MIMO-AE</a:t>
            </a:r>
            <a:r>
              <a:rPr lang="en-US" sz="2000" dirty="0"/>
              <a:t>) is designed to capture the </a:t>
            </a:r>
            <a:r>
              <a:rPr lang="en-US" sz="2000" dirty="0">
                <a:solidFill>
                  <a:srgbClr val="0070C0"/>
                </a:solidFill>
              </a:rPr>
              <a:t>non-linear relationship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0070C0"/>
                </a:solidFill>
              </a:rPr>
              <a:t>Southern California precipitation</a:t>
            </a:r>
            <a:r>
              <a:rPr lang="en-US" sz="2000" dirty="0"/>
              <a:t> with </a:t>
            </a:r>
            <a:r>
              <a:rPr lang="en-US" sz="2000" dirty="0">
                <a:solidFill>
                  <a:srgbClr val="0070C0"/>
                </a:solidFill>
              </a:rPr>
              <a:t>Tropical Pacific Ocean sea surface temperatures</a:t>
            </a:r>
            <a:r>
              <a:rPr lang="en-US" sz="2000" dirty="0"/>
              <a:t>, which is </a:t>
            </a:r>
            <a:r>
              <a:rPr lang="en-US" sz="2000" dirty="0">
                <a:solidFill>
                  <a:srgbClr val="0070C0"/>
                </a:solidFill>
              </a:rPr>
              <a:t>projected</a:t>
            </a:r>
            <a:r>
              <a:rPr lang="en-US" sz="2000" dirty="0"/>
              <a:t> onto an </a:t>
            </a:r>
            <a:r>
              <a:rPr lang="en-US" sz="2000" dirty="0">
                <a:solidFill>
                  <a:srgbClr val="FF0000"/>
                </a:solidFill>
              </a:rPr>
              <a:t>index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MIMO-AE index</a:t>
            </a:r>
            <a:r>
              <a:rPr lang="en-US" sz="2000" dirty="0"/>
              <a:t>). MIMO-AE network is </a:t>
            </a:r>
            <a:r>
              <a:rPr lang="en-US" sz="2000" dirty="0">
                <a:solidFill>
                  <a:srgbClr val="0070C0"/>
                </a:solidFill>
              </a:rPr>
              <a:t>trained</a:t>
            </a:r>
            <a:r>
              <a:rPr lang="en-US" sz="2000" dirty="0"/>
              <a:t> on a </a:t>
            </a:r>
            <a:r>
              <a:rPr lang="en-US" sz="2000" dirty="0">
                <a:solidFill>
                  <a:srgbClr val="FF0000"/>
                </a:solidFill>
              </a:rPr>
              <a:t>E3SMv1</a:t>
            </a:r>
            <a:r>
              <a:rPr lang="en-US" sz="2000" dirty="0"/>
              <a:t> historical simulation and observational data. 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6F521-8266-8F45-B9F2-7164A0EE03F8}"/>
              </a:ext>
            </a:extLst>
          </p:cNvPr>
          <p:cNvSpPr txBox="1"/>
          <p:nvPr/>
        </p:nvSpPr>
        <p:spPr>
          <a:xfrm>
            <a:off x="117700" y="4088424"/>
            <a:ext cx="74392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Results/Impacts: </a:t>
            </a:r>
            <a:r>
              <a:rPr lang="en-US" sz="2000" dirty="0">
                <a:solidFill>
                  <a:srgbClr val="0070C0"/>
                </a:solidFill>
              </a:rPr>
              <a:t>Long-short Term Memory (LSTM) </a:t>
            </a:r>
            <a:r>
              <a:rPr lang="en-US" sz="2000" dirty="0"/>
              <a:t>time-series prediction models of MIMO-AE index are used to assess </a:t>
            </a:r>
            <a:r>
              <a:rPr lang="en-US" sz="2000" dirty="0">
                <a:solidFill>
                  <a:srgbClr val="0070C0"/>
                </a:solidFill>
              </a:rPr>
              <a:t>predictability</a:t>
            </a:r>
            <a:r>
              <a:rPr lang="en-US" sz="2000" dirty="0"/>
              <a:t> of Southern California precipitation by MIMO-AE. MIMO-AE provides </a:t>
            </a:r>
            <a:r>
              <a:rPr lang="en-US" sz="2000" dirty="0">
                <a:solidFill>
                  <a:srgbClr val="FF0000"/>
                </a:solidFill>
              </a:rPr>
              <a:t>significantly enhanced predictability </a:t>
            </a:r>
            <a:r>
              <a:rPr lang="en-US" sz="2000" dirty="0"/>
              <a:t>for a </a:t>
            </a:r>
            <a:r>
              <a:rPr lang="en-US" sz="2000" dirty="0">
                <a:solidFill>
                  <a:srgbClr val="FF0000"/>
                </a:solidFill>
              </a:rPr>
              <a:t>lead-time of up-to four months</a:t>
            </a:r>
            <a:r>
              <a:rPr lang="en-US" sz="2000" dirty="0"/>
              <a:t> as </a:t>
            </a:r>
            <a:r>
              <a:rPr lang="en-US" sz="2000" dirty="0">
                <a:solidFill>
                  <a:srgbClr val="0070C0"/>
                </a:solidFill>
              </a:rPr>
              <a:t>compared</a:t>
            </a:r>
            <a:r>
              <a:rPr lang="en-US" sz="2000" dirty="0"/>
              <a:t> to El Niño Southern Oscillation (ENSO) indices like </a:t>
            </a:r>
            <a:r>
              <a:rPr lang="en-US" sz="2000" dirty="0">
                <a:solidFill>
                  <a:srgbClr val="0070C0"/>
                </a:solidFill>
              </a:rPr>
              <a:t>Niño 3.4 index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ENSO Longitudinal Index</a:t>
            </a:r>
            <a:r>
              <a:rPr lang="en-US" sz="2000" dirty="0"/>
              <a:t>. </a:t>
            </a:r>
            <a:r>
              <a:rPr lang="en-US" sz="20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1842B-9909-6548-BF5E-84238346E15B}"/>
              </a:ext>
            </a:extLst>
          </p:cNvPr>
          <p:cNvSpPr txBox="1"/>
          <p:nvPr/>
        </p:nvSpPr>
        <p:spPr>
          <a:xfrm>
            <a:off x="117700" y="6170747"/>
            <a:ext cx="70293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Publication: </a:t>
            </a:r>
            <a:r>
              <a:rPr lang="en-US" sz="1200" dirty="0"/>
              <a:t>Passarella, L. and S. Mahajan (2023): Assessing tropical Pacific induced predictability of Southern California precipitation using a novel multi-input multi-output autoencoder, </a:t>
            </a:r>
            <a:r>
              <a:rPr lang="en-US" sz="1200" i="1" dirty="0"/>
              <a:t>Artificial Intelligence for Earth Sciences (available online), https://</a:t>
            </a:r>
            <a:r>
              <a:rPr lang="en-US" sz="1200" i="1" dirty="0" err="1"/>
              <a:t>doi.org</a:t>
            </a:r>
            <a:r>
              <a:rPr lang="en-US" sz="1200" i="1" dirty="0"/>
              <a:t>/10.1175/AIES-D-23-0003.1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0D243-9A83-D04A-ADBE-B2F0FDEB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21094" y="-452616"/>
            <a:ext cx="2696849" cy="5044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66542F-1C18-DB48-BA19-DA85BEB7C2AB}"/>
              </a:ext>
            </a:extLst>
          </p:cNvPr>
          <p:cNvSpPr txBox="1"/>
          <p:nvPr/>
        </p:nvSpPr>
        <p:spPr>
          <a:xfrm>
            <a:off x="8099216" y="3442535"/>
            <a:ext cx="3208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Figure 1</a:t>
            </a:r>
            <a:r>
              <a:rPr lang="en-US" sz="1600" b="1" dirty="0">
                <a:solidFill>
                  <a:srgbClr val="002060"/>
                </a:solidFill>
              </a:rPr>
              <a:t>: MIMO-AE Network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65B0F0-D20A-7F46-B82F-DEDBC9AD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47" y="4231755"/>
            <a:ext cx="4508853" cy="10883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FCCBE1-E9F1-D348-866C-A6A6BB5EA833}"/>
              </a:ext>
            </a:extLst>
          </p:cNvPr>
          <p:cNvSpPr txBox="1"/>
          <p:nvPr/>
        </p:nvSpPr>
        <p:spPr>
          <a:xfrm>
            <a:off x="7336220" y="5471842"/>
            <a:ext cx="4929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Figure 2</a:t>
            </a:r>
            <a:r>
              <a:rPr lang="en-US" sz="1600" b="1" dirty="0">
                <a:solidFill>
                  <a:srgbClr val="002060"/>
                </a:solidFill>
              </a:rPr>
              <a:t>: Predictive skill of MIMO-AE. </a:t>
            </a:r>
            <a:r>
              <a:rPr lang="en-US" sz="1600" dirty="0"/>
              <a:t>Correlation skill of MIMO-AE index </a:t>
            </a:r>
            <a:r>
              <a:rPr lang="en-US" sz="1600" b="1" dirty="0">
                <a:solidFill>
                  <a:srgbClr val="00B0F0"/>
                </a:solidFill>
              </a:rPr>
              <a:t>(blue line) </a:t>
            </a:r>
            <a:r>
              <a:rPr lang="en-US" sz="1600" dirty="0"/>
              <a:t>at </a:t>
            </a:r>
            <a:r>
              <a:rPr lang="en-US" sz="1600" dirty="0">
                <a:solidFill>
                  <a:srgbClr val="FF0000"/>
                </a:solidFill>
              </a:rPr>
              <a:t>predicting Southern California precipitation</a:t>
            </a:r>
            <a:r>
              <a:rPr lang="en-US" sz="1600" dirty="0"/>
              <a:t> as compared to other indices like Niño3.4 index </a:t>
            </a:r>
            <a:r>
              <a:rPr lang="en-US" sz="1600" b="1" dirty="0">
                <a:solidFill>
                  <a:srgbClr val="FFC000"/>
                </a:solidFill>
              </a:rPr>
              <a:t>(yellow line) </a:t>
            </a:r>
            <a:r>
              <a:rPr lang="en-US" sz="1600" dirty="0"/>
              <a:t>and ELI </a:t>
            </a:r>
            <a:r>
              <a:rPr lang="en-US" sz="1600" b="1" dirty="0">
                <a:solidFill>
                  <a:srgbClr val="00B050"/>
                </a:solidFill>
              </a:rPr>
              <a:t>(green line) </a:t>
            </a:r>
            <a:r>
              <a:rPr lang="en-US" sz="1600" dirty="0"/>
              <a:t>for observational data. Note the </a:t>
            </a:r>
            <a:r>
              <a:rPr lang="en-US" sz="1600" dirty="0">
                <a:solidFill>
                  <a:srgbClr val="FF0000"/>
                </a:solidFill>
              </a:rPr>
              <a:t>enhanced skill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FF0000"/>
                </a:solidFill>
              </a:rPr>
              <a:t>MIMO-AE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052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11256</TotalTime>
  <Words>251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2023-06-01T19:01:20Z</dcterms:created>
  <dcterms:modified xsi:type="dcterms:W3CDTF">2023-07-17T15:35:48Z</dcterms:modified>
</cp:coreProperties>
</file>