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48602F13-B018-7CD3-DE52-B0D262DDA70D}" name="Wilburn, Matthew S" initials="WMS" userId="S::Matthew.Wilburn@pnnl.gov::1bc66fb5-94f0-41ef-928a-bfd916df0b33" providerId="AD"/>
  <p188:author id="{CB7FA928-B592-C6E3-271C-0F486547C78B}" name="Leung, Lai-Yung (Ruby)" initials="LLY(" userId="S::ruby.leung@pnnl.gov::8890b783-e14a-47e3-a682-fbb67b692eba" providerId="AD"/>
  <p188:author id="{91A9895A-2F7A-A274-93E4-20272CFE8043}" name="Mundy, Beth E" initials="MBE" userId="S::beth.mundy@pnnl.gov::09c03546-1d2d-4d82-89e1-bb5e2a2e687b" providerId="AD"/>
  <p188:author id="{3CCD125E-CC7B-203E-39C8-6398A13779AA}" name="Himes, Catherine L" initials="HCL" userId="S::catherine.himes@pnnl.gov::3188da6f-cffb-4e9b-aed8-fac80e95ab34" providerId="AD"/>
  <p188:author id="{B7C5BDB9-7742-E151-23A3-63CC8922652F}" name="Steinke, Isaiah P" initials="SIP" userId="S::isaiah.steinke@pnnl.gov::028abe8a-b891-4024-818d-d6eff71288c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Hu, Huancui" initials="HH" lastIdx="1" clrIdx="1">
    <p:extLst>
      <p:ext uri="{19B8F6BF-5375-455C-9EA6-DF929625EA0E}">
        <p15:presenceInfo xmlns:p15="http://schemas.microsoft.com/office/powerpoint/2012/main" userId="S::huancui.hu@pnnl.gov::838ff452-b27e-4890-a8aa-511787199082" providerId="AD"/>
      </p:ext>
    </p:extLst>
  </p:cmAuthor>
  <p:cmAuthor id="3" name="Campbell, Holly M" initials="CHM" lastIdx="4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3537" autoAdjust="0"/>
  </p:normalViewPr>
  <p:slideViewPr>
    <p:cSldViewPr snapToGrid="0" snapToObjects="1">
      <p:cViewPr varScale="1">
        <p:scale>
          <a:sx n="172" d="100"/>
          <a:sy n="172" d="100"/>
        </p:scale>
        <p:origin x="24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BFFE4CCB-8AC8-4669-8934-1BB4623C6718}"/>
    <pc:docChg chg="">
      <pc:chgData name="Mundy, Beth E" userId="09c03546-1d2d-4d82-89e1-bb5e2a2e687b" providerId="ADAL" clId="{BFFE4CCB-8AC8-4669-8934-1BB4623C6718}" dt="2023-09-28T14:58:06.510" v="0"/>
      <pc:docMkLst>
        <pc:docMk/>
      </pc:docMkLst>
      <pc:sldChg chg="delCm">
        <pc:chgData name="Mundy, Beth E" userId="09c03546-1d2d-4d82-89e1-bb5e2a2e687b" providerId="ADAL" clId="{BFFE4CCB-8AC8-4669-8934-1BB4623C6718}" dt="2023-09-28T14:58:06.510" v="0"/>
        <pc:sldMkLst>
          <pc:docMk/>
          <pc:sldMk cId="1712864929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undy, Beth E" userId="09c03546-1d2d-4d82-89e1-bb5e2a2e687b" providerId="ADAL" clId="{BFFE4CCB-8AC8-4669-8934-1BB4623C6718}" dt="2023-09-28T14:58:06.510" v="0"/>
              <pc2:cmMkLst xmlns:pc2="http://schemas.microsoft.com/office/powerpoint/2019/9/main/command">
                <pc:docMk/>
                <pc:sldMk cId="1712864929" sldId="258"/>
                <pc2:cmMk id="{99A849C2-14BA-45AD-B59C-339662ED42C6}"/>
              </pc2:cmMkLst>
            </pc226:cmChg>
          </p:ext>
        </pc:extLst>
      </pc:sldChg>
    </pc:docChg>
  </pc:docChgLst>
  <pc:docChgLst>
    <pc:chgData name="Himes, Catherine L" userId="3188da6f-cffb-4e9b-aed8-fac80e95ab34" providerId="ADAL" clId="{DBA96199-BF25-4EEF-B958-655611166729}"/>
    <pc:docChg chg="modSld">
      <pc:chgData name="Himes, Catherine L" userId="3188da6f-cffb-4e9b-aed8-fac80e95ab34" providerId="ADAL" clId="{DBA96199-BF25-4EEF-B958-655611166729}" dt="2023-09-27T16:49:57.259" v="2"/>
      <pc:docMkLst>
        <pc:docMk/>
      </pc:docMkLst>
      <pc:sldChg chg="modSp mod addCm">
        <pc:chgData name="Himes, Catherine L" userId="3188da6f-cffb-4e9b-aed8-fac80e95ab34" providerId="ADAL" clId="{DBA96199-BF25-4EEF-B958-655611166729}" dt="2023-09-27T16:49:57.259" v="2"/>
        <pc:sldMkLst>
          <pc:docMk/>
          <pc:sldMk cId="1712864929" sldId="258"/>
        </pc:sldMkLst>
        <pc:spChg chg="mod">
          <ac:chgData name="Himes, Catherine L" userId="3188da6f-cffb-4e9b-aed8-fac80e95ab34" providerId="ADAL" clId="{DBA96199-BF25-4EEF-B958-655611166729}" dt="2023-09-27T16:49:45.095" v="1" actId="20577"/>
          <ac:spMkLst>
            <pc:docMk/>
            <pc:sldMk cId="1712864929" sldId="258"/>
            <ac:spMk id="2" creationId="{2CD1E666-1421-2D96-60B7-9E5FC9E04F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4802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06334" y="67071"/>
            <a:ext cx="11795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</a:rPr>
              <a:t>Cold Surges Boost MJO’s Detour over the Maritime Continent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4937E-9FE0-C340-946E-5C7CBC2987C3}"/>
              </a:ext>
            </a:extLst>
          </p:cNvPr>
          <p:cNvSpPr txBox="1"/>
          <p:nvPr/>
        </p:nvSpPr>
        <p:spPr>
          <a:xfrm>
            <a:off x="-1229710" y="2490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AE70BA-8B70-2745-9E9A-D18DFEBB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4241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9886-B030-FB05-BCDF-66F69BB2A884}"/>
              </a:ext>
            </a:extLst>
          </p:cNvPr>
          <p:cNvSpPr txBox="1"/>
          <p:nvPr/>
        </p:nvSpPr>
        <p:spPr>
          <a:xfrm>
            <a:off x="-1618593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CD1E666-1421-2D96-60B7-9E5FC9E0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48" y="717169"/>
            <a:ext cx="5662967" cy="59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cs typeface="Arial" panose="020B0604020202020204" pitchFamily="34" charset="0"/>
              </a:rPr>
              <a:t>Investigate the impact of the cross-equatorial northerly surge (CES) on the southward detour of the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Madden–Julian oscillation (</a:t>
            </a:r>
            <a:r>
              <a:rPr lang="en-US" sz="1400" dirty="0">
                <a:cs typeface="Arial" panose="020B0604020202020204" pitchFamily="34" charset="0"/>
              </a:rPr>
              <a:t>MJO), primarily focusing on the underlying physical mechanisms responsible.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Used a vertically integrated moisture budget analysis to investigate the detailed dynamical processes and the role of moisture in the MJO dynamics during CES events.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Used composite and bootstrap resampling techniques to analyze the CES–MJO relationship, life cycle, and significance.</a:t>
            </a:r>
          </a:p>
          <a:p>
            <a:pPr>
              <a:spcBef>
                <a:spcPct val="15000"/>
              </a:spcBef>
              <a:defRPr/>
            </a:pPr>
            <a:endParaRPr lang="en-US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28600" indent="-228600"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CES amplifies the MJO's southward detour during the active Australian monsoon season (December–March).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Zonal moisture convergence by CES winds acting upon the background moisture increases MJO convection over the southern Maritime Continent.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CES-induced intensification of low-level northwesterly and westerly winds enhances positive wind-evaporation feedback onto MJO convection.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An improved process for understanding the CES–MJO detour relationship can help improve extreme weather forecasts and investigate biases when simulating the MJO in climate models.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339F12A-6ED9-0DDB-590E-D94E3A2F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585" y="5586833"/>
            <a:ext cx="5287525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 err="1">
                <a:latin typeface="+mn-lt"/>
                <a:cs typeface="Arial" panose="020B0604020202020204" pitchFamily="34" charset="0"/>
              </a:rPr>
              <a:t>Lubis</a:t>
            </a:r>
            <a:r>
              <a:rPr lang="en-US" sz="1000" dirty="0">
                <a:latin typeface="+mn-lt"/>
                <a:cs typeface="Arial" panose="020B0604020202020204" pitchFamily="34" charset="0"/>
              </a:rPr>
              <a:t> SW, S Hagos, C-C Chang, K </a:t>
            </a:r>
            <a:r>
              <a:rPr lang="en-US" sz="1000" dirty="0" err="1">
                <a:latin typeface="+mn-lt"/>
                <a:cs typeface="Arial" panose="020B0604020202020204" pitchFamily="34" charset="0"/>
              </a:rPr>
              <a:t>Balaguru</a:t>
            </a:r>
            <a:r>
              <a:rPr lang="en-US" sz="1000" dirty="0">
                <a:latin typeface="+mn-lt"/>
                <a:cs typeface="Arial" panose="020B0604020202020204" pitchFamily="34" charset="0"/>
              </a:rPr>
              <a:t>, and LR Leung. 2023. ”Cross-Equatorial Surges Boost MJO’s Southward Detour over the Maritime Continent,” </a:t>
            </a:r>
            <a:r>
              <a:rPr lang="en-US" sz="1000" i="1" dirty="0">
                <a:latin typeface="+mn-lt"/>
                <a:cs typeface="Arial" panose="020B0604020202020204" pitchFamily="34" charset="0"/>
              </a:rPr>
              <a:t>Geophysical Research Letters</a:t>
            </a:r>
            <a:r>
              <a:rPr lang="en-US" sz="1000" dirty="0">
                <a:latin typeface="+mn-lt"/>
                <a:cs typeface="Arial" panose="020B0604020202020204" pitchFamily="34" charset="0"/>
              </a:rPr>
              <a:t>, 50:e2023GL104770. DOI: 10.1029/2023GL104770</a:t>
            </a:r>
            <a:endParaRPr lang="en-US" altLang="en-US" sz="10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E3EA3-C5EE-C5C6-938C-26D50041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336" y="4870192"/>
            <a:ext cx="528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CES enhances the MJO's southward detour by amplifying the horizontal moisture convergence over the southern MC region.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065A5-3DBA-B4FD-E756-6EA68BBDC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26"/>
          <a:stretch/>
        </p:blipFill>
        <p:spPr>
          <a:xfrm>
            <a:off x="6103916" y="717169"/>
            <a:ext cx="5684048" cy="39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4929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RGCM/MSD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7A551-2C48-463A-B263-055436B027AB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3f367a74-7294-440b-bcf2-615eafc1d48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004E28-A7B0-4819-902B-EF561B35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11713</TotalTime>
  <Words>236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Mundy, Beth E</cp:lastModifiedBy>
  <cp:revision>210</cp:revision>
  <cp:lastPrinted>2011-05-11T17:30:12Z</cp:lastPrinted>
  <dcterms:created xsi:type="dcterms:W3CDTF">2017-11-02T21:19:41Z</dcterms:created>
  <dcterms:modified xsi:type="dcterms:W3CDTF">2023-09-28T14:58:17Z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