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1"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9F4612F-2647-342B-7DD2-3D4D6BB190CE}" name="Witt, Josh" initials="WJ" userId="S::joshua.witt@pnnl.gov::9b6e5dfd-274d-43f3-8b4c-71f412317157" providerId="AD"/>
  <p188:author id="{FE05DF3D-8B0A-DBEA-D7AE-11899C7EAD63}" name="Ziming Chen" initials="ZC" userId="8be93afb20e81383" providerId="Windows Live"/>
  <p188:author id="{DB5AD34E-5652-42CD-630E-89AC5A58264C}" name="Sen, Kacoli" initials="SK" userId="S::kacoli.sen@pnnl.gov::b06ef3b8-9684-4d79-871b-2ad1237d05b5" providerId="AD"/>
  <p188:author id="{6FF10154-FB4E-128B-3EBB-5A9484DC441A}" name="Grasty, Sarah E" initials="SG" userId="S::sarah.grasty@pnnl.gov::d843d92e-d185-4bdb-926c-410d7b5c1cf3" providerId="AD"/>
  <p188:author id="{3CCD125E-CC7B-203E-39C8-6398A13779AA}" name="Himes, Catherine L" initials="HCL" userId="S::catherine.himes@pnnl.gov::3188da6f-cffb-4e9b-aed8-fac80e95ab34" providerId="AD"/>
  <p188:author id="{5E5B1A60-6A0E-C4C7-A44B-AAE154336DFF}" name="Brettman, Allan E" initials="AB" userId="S::allan.brettman@pnnl.gov::da25bcae-0f5e-4d73-ba0d-80097dd92b7e" providerId="AD"/>
  <p188:author id="{57A372C0-3CD4-6E2F-9D41-855A7AF4ED4C}" name="Lu, Jian" initials="LJ" userId="S::jian.lu@pnnl.gov::75df6064-850b-4ce3-9abe-279fffd5fc07" providerId="AD"/>
  <p188:author id="{338A1BD0-6B24-F6BD-0137-8DCAC3931A77}" name="Lubis, Sandro W" initials="" userId="S::sandro.lubis@pnnl.gov::96e92523-03e3-40e2-9c78-1ab1bca170a3" providerId="AD"/>
  <p188:author id="{E4A817FE-0D36-9D2B-47CC-3DE5B2BBAFC9}" name="Witt, Josh" initials="WJ" userId="S::josh.witt@pnnl.gov::9b6e5dfd-274d-43f3-8b4c-71f41231715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7"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574"/>
    <p:restoredTop sz="94658"/>
  </p:normalViewPr>
  <p:slideViewPr>
    <p:cSldViewPr snapToGrid="0">
      <p:cViewPr varScale="1">
        <p:scale>
          <a:sx n="88" d="100"/>
          <a:sy n="88" d="100"/>
        </p:scale>
        <p:origin x="101"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10/29/2024</a:t>
            </a:fld>
            <a:endParaRPr lang="en-US"/>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1733512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10/29/2024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10/29/2024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10/29/2024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10/29/2024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10/29/2024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10/29/2024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10/29/2024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10/29/2024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10/29/2024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10/29/2024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10/29/2024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10/29/2024</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252450" y="1076298"/>
            <a:ext cx="5469179" cy="5721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300" b="1" dirty="0">
                <a:latin typeface="Arial" panose="020B0604020202020204" pitchFamily="34" charset="0"/>
              </a:rPr>
              <a:t>Objective</a:t>
            </a:r>
          </a:p>
          <a:p>
            <a:pPr marL="285750" indent="-285750" algn="just">
              <a:spcBef>
                <a:spcPct val="15000"/>
              </a:spcBef>
              <a:buFont typeface="Arial" pitchFamily="34" charset="0"/>
              <a:buChar char="●"/>
              <a:defRPr/>
            </a:pPr>
            <a:r>
              <a:rPr lang="en-US" sz="1300" dirty="0">
                <a:latin typeface="Arial" panose="020B0604020202020204" pitchFamily="34" charset="0"/>
              </a:rPr>
              <a:t>To investigate the boreal summer </a:t>
            </a:r>
            <a:r>
              <a:rPr lang="en-US" sz="1300" dirty="0" err="1">
                <a:latin typeface="Arial" panose="020B0604020202020204" pitchFamily="34" charset="0"/>
              </a:rPr>
              <a:t>instraseasonal</a:t>
            </a:r>
            <a:r>
              <a:rPr lang="en-US" sz="1300" dirty="0">
                <a:latin typeface="Arial" panose="020B0604020202020204" pitchFamily="34" charset="0"/>
              </a:rPr>
              <a:t> oscillation’s (BSISO) teleconnection impacts on heatwaves and fire risks in the Pacific Northwest region (PNW) and identify the key dynamical processes driving this remote influence.</a:t>
            </a:r>
          </a:p>
          <a:p>
            <a:pPr marL="285750" indent="-285750" algn="just">
              <a:spcBef>
                <a:spcPct val="15000"/>
              </a:spcBef>
              <a:buFont typeface="Arial" pitchFamily="34" charset="0"/>
              <a:buChar char="●"/>
              <a:defRPr/>
            </a:pPr>
            <a:endParaRPr lang="en-US" sz="1300" dirty="0">
              <a:solidFill>
                <a:srgbClr val="222222"/>
              </a:solidFill>
              <a:latin typeface="Arial" panose="020B0604020202020204" pitchFamily="34" charset="0"/>
            </a:endParaRPr>
          </a:p>
          <a:p>
            <a:pPr algn="ctr">
              <a:spcBef>
                <a:spcPct val="15000"/>
              </a:spcBef>
              <a:defRPr/>
            </a:pPr>
            <a:r>
              <a:rPr lang="en-US" sz="1300" b="1" dirty="0">
                <a:latin typeface="Arial" panose="020B0604020202020204" pitchFamily="34" charset="0"/>
              </a:rPr>
              <a:t>Approach</a:t>
            </a:r>
          </a:p>
          <a:p>
            <a:pPr marL="285750" indent="-285750" algn="just">
              <a:spcBef>
                <a:spcPct val="15000"/>
              </a:spcBef>
              <a:buFont typeface="Arial" pitchFamily="34" charset="0"/>
              <a:buChar char="●"/>
              <a:defRPr/>
            </a:pPr>
            <a:r>
              <a:rPr lang="en-US" sz="1300" dirty="0">
                <a:latin typeface="Arial" panose="020B0604020202020204" pitchFamily="34" charset="0"/>
              </a:rPr>
              <a:t>We utilize the linear baroclinic model to identify the dominant forcing responsible for heatwave formation. This is achieved through a series of idealized experiments with three-dimensional BSISO forcing applied over various tropical ocean basins, and by considering a summertime zonally asymmetric basic state.</a:t>
            </a:r>
          </a:p>
          <a:p>
            <a:pPr marL="285750" indent="-285750" algn="just">
              <a:spcBef>
                <a:spcPct val="15000"/>
              </a:spcBef>
              <a:buFont typeface="Arial" pitchFamily="34" charset="0"/>
              <a:buChar char="●"/>
              <a:defRPr/>
            </a:pPr>
            <a:r>
              <a:rPr lang="en-US" sz="1300" dirty="0">
                <a:latin typeface="Arial" panose="020B0604020202020204" pitchFamily="34" charset="0"/>
              </a:rPr>
              <a:t>To validate the teleconnection mechanism, we apply Rossby wave ray tracing techniques, along with the wave activity flux and the Rossby wave source analysis.</a:t>
            </a:r>
          </a:p>
          <a:p>
            <a:pPr marL="285750" indent="-285750" algn="just">
              <a:spcBef>
                <a:spcPct val="15000"/>
              </a:spcBef>
              <a:buFont typeface="Arial" pitchFamily="34" charset="0"/>
              <a:buChar char="●"/>
              <a:defRPr/>
            </a:pPr>
            <a:endParaRPr lang="en-US" altLang="en-US" sz="1300" b="1" dirty="0">
              <a:latin typeface="Arial" panose="020B0604020202020204" pitchFamily="34" charset="0"/>
            </a:endParaRPr>
          </a:p>
          <a:p>
            <a:pPr algn="ctr">
              <a:spcBef>
                <a:spcPct val="15000"/>
              </a:spcBef>
              <a:defRPr/>
            </a:pPr>
            <a:r>
              <a:rPr lang="en-US" altLang="en-US" sz="1300" b="1" dirty="0">
                <a:latin typeface="Arial" panose="020B0604020202020204" pitchFamily="34" charset="0"/>
              </a:rPr>
              <a:t>Impact</a:t>
            </a:r>
          </a:p>
          <a:p>
            <a:pPr marL="283464" indent="-283464" algn="just">
              <a:spcBef>
                <a:spcPct val="15000"/>
              </a:spcBef>
              <a:buFont typeface="Arial" panose="020B0604020202020204" pitchFamily="34" charset="0"/>
              <a:buChar char="●"/>
            </a:pPr>
            <a:r>
              <a:rPr lang="en-US" altLang="en-US" sz="1300" dirty="0">
                <a:latin typeface="Arial" panose="020B0604020202020204" pitchFamily="34" charset="0"/>
              </a:rPr>
              <a:t>The occurrence of heat extremes and fire risks in the PNW is significantly heightened by approximately 50 – 120% (2.2 times the seasonal probability) during BSISO phases 6-7.</a:t>
            </a:r>
          </a:p>
          <a:p>
            <a:pPr marL="283464" indent="-283464" algn="just">
              <a:spcBef>
                <a:spcPct val="15000"/>
              </a:spcBef>
              <a:buFont typeface="Arial" panose="020B0604020202020204" pitchFamily="34" charset="0"/>
              <a:buChar char="●"/>
            </a:pPr>
            <a:r>
              <a:rPr lang="en-US" sz="1300" dirty="0">
                <a:latin typeface="Arial" panose="020B0604020202020204" pitchFamily="34" charset="0"/>
              </a:rPr>
              <a:t>Sensitivity experiments using the linear baroclinic model and Rossby wave ray tracing analysis identify that diabatic heating from the tropical eastern North Pacific as the dominant driver. </a:t>
            </a:r>
          </a:p>
          <a:p>
            <a:pPr marL="283464" indent="-283464" algn="just">
              <a:spcBef>
                <a:spcPct val="15000"/>
              </a:spcBef>
              <a:buFont typeface="Arial" panose="020B0604020202020204" pitchFamily="34" charset="0"/>
              <a:buChar char="●"/>
            </a:pPr>
            <a:r>
              <a:rPr lang="en-US" sz="1300" dirty="0">
                <a:latin typeface="Arial" panose="020B0604020202020204" pitchFamily="34" charset="0"/>
              </a:rPr>
              <a:t>Improving the representation of BSISO heating over the tropical eastern North Pacific in weather and climate models could enhance forecasts of heatwaves and wildfire risks in the PNW </a:t>
            </a:r>
            <a:r>
              <a:rPr lang="en-US" sz="1400" dirty="0">
                <a:latin typeface="Arial" panose="020B0604020202020204" pitchFamily="34" charset="0"/>
              </a:rPr>
              <a:t>weeks to months in advance.</a:t>
            </a:r>
            <a:endParaRPr lang="en-US" sz="1300" dirty="0">
              <a:latin typeface="Arial" panose="020B0604020202020204" pitchFamily="34" charset="0"/>
            </a:endParaRPr>
          </a:p>
        </p:txBody>
      </p:sp>
      <p:sp>
        <p:nvSpPr>
          <p:cNvPr id="3077" name="Text Box 6"/>
          <p:cNvSpPr txBox="1">
            <a:spLocks noChangeArrowheads="1"/>
          </p:cNvSpPr>
          <p:nvPr/>
        </p:nvSpPr>
        <p:spPr bwMode="auto">
          <a:xfrm>
            <a:off x="6172073" y="6330634"/>
            <a:ext cx="5524008" cy="36933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900" b="1" dirty="0">
                <a:solidFill>
                  <a:srgbClr val="000000"/>
                </a:solidFill>
                <a:latin typeface="Arial" panose="020B0604020202020204" pitchFamily="34" charset="0"/>
                <a:ea typeface="Times New Roman" panose="02020603050405020304" pitchFamily="18" charset="0"/>
              </a:rPr>
              <a:t>Lubis</a:t>
            </a:r>
            <a:r>
              <a:rPr lang="en-US" altLang="en-US" sz="900" dirty="0">
                <a:solidFill>
                  <a:srgbClr val="000000"/>
                </a:solidFill>
                <a:latin typeface="Arial" panose="020B0604020202020204" pitchFamily="34" charset="0"/>
                <a:ea typeface="Times New Roman" panose="02020603050405020304" pitchFamily="18" charset="0"/>
              </a:rPr>
              <a:t>, S.W., et al. 2024. “Enhanced Pacific Northwest heat extremes and wildfire risks induced by the boreal summer intraseasonal oscillation”. npj </a:t>
            </a:r>
            <a:r>
              <a:rPr lang="en-US" altLang="en-US" sz="900" i="1" dirty="0">
                <a:solidFill>
                  <a:srgbClr val="000000"/>
                </a:solidFill>
                <a:latin typeface="Arial" panose="020B0604020202020204" pitchFamily="34" charset="0"/>
                <a:ea typeface="Times New Roman" panose="02020603050405020304" pitchFamily="18" charset="0"/>
              </a:rPr>
              <a:t>Clim Atmos Sci </a:t>
            </a:r>
            <a:r>
              <a:rPr lang="en-US" altLang="en-US" sz="900" dirty="0">
                <a:solidFill>
                  <a:srgbClr val="000000"/>
                </a:solidFill>
                <a:latin typeface="Arial" panose="020B0604020202020204" pitchFamily="34" charset="0"/>
                <a:ea typeface="Times New Roman" panose="02020603050405020304" pitchFamily="18" charset="0"/>
              </a:rPr>
              <a:t>7</a:t>
            </a:r>
            <a:r>
              <a:rPr lang="en-US" altLang="en-US" sz="900">
                <a:solidFill>
                  <a:srgbClr val="000000"/>
                </a:solidFill>
                <a:latin typeface="Arial" panose="020B0604020202020204" pitchFamily="34" charset="0"/>
                <a:ea typeface="Times New Roman" panose="02020603050405020304" pitchFamily="18" charset="0"/>
              </a:rPr>
              <a:t>, 232. </a:t>
            </a:r>
            <a:r>
              <a:rPr lang="en-US" altLang="en-US" sz="900" dirty="0">
                <a:solidFill>
                  <a:srgbClr val="000000"/>
                </a:solidFill>
                <a:latin typeface="Arial" panose="020B0604020202020204" pitchFamily="34" charset="0"/>
                <a:ea typeface="Times New Roman" panose="02020603050405020304" pitchFamily="18" charset="0"/>
              </a:rPr>
              <a:t>[DOI: 10.1038/s41612-024-00766-3}</a:t>
            </a:r>
            <a:endParaRPr lang="fr-FR" altLang="en-US" sz="900" dirty="0">
              <a:latin typeface="Arial" panose="020B0604020202020204" pitchFamily="34" charset="0"/>
            </a:endParaRPr>
          </a:p>
        </p:txBody>
      </p:sp>
      <p:sp>
        <p:nvSpPr>
          <p:cNvPr id="3078" name="TextBox 9"/>
          <p:cNvSpPr txBox="1">
            <a:spLocks noChangeArrowheads="1"/>
          </p:cNvSpPr>
          <p:nvPr/>
        </p:nvSpPr>
        <p:spPr bwMode="auto">
          <a:xfrm>
            <a:off x="6084125" y="5006723"/>
            <a:ext cx="5758543" cy="12772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buNone/>
            </a:pPr>
            <a:r>
              <a:rPr lang="en-US" sz="1100" b="1" dirty="0">
                <a:solidFill>
                  <a:srgbClr val="0000FF"/>
                </a:solidFill>
                <a:effectLst/>
                <a:latin typeface="Arial" panose="020B0604020202020204" pitchFamily="34" charset="0"/>
              </a:rPr>
              <a:t>Enhanced diabatic heating over the tropical central-to-eastern North Pacific during BSISO phases 6-7 strengthens Rossby wave sources, inducing a Rossby wave train that propagates downstream over the North America (schematic on the left). As a result, the upper tropospheric ridge in the PNW intensifies, leading to surface warming through increased solar radiation and enhanced adiabatic subsidence. This condition results in the probability of heatwaves rising to double the seasonal average over the region (figure on the right).</a:t>
            </a:r>
            <a:endParaRPr lang="en-US" altLang="en-US" sz="1100" b="1" dirty="0">
              <a:solidFill>
                <a:srgbClr val="0000FF"/>
              </a:solidFill>
              <a:latin typeface="Arial" panose="020B0604020202020204" pitchFamily="34" charset="0"/>
            </a:endParaRPr>
          </a:p>
        </p:txBody>
      </p:sp>
      <p:cxnSp>
        <p:nvCxnSpPr>
          <p:cNvPr id="9" name="Straight Arrow Connector 8">
            <a:extLst>
              <a:ext uri="{FF2B5EF4-FFF2-40B4-BE49-F238E27FC236}">
                <a16:creationId xmlns:a16="http://schemas.microsoft.com/office/drawing/2014/main" id="{B1E2189F-9B06-7C86-827A-96BC6B15E540}"/>
              </a:ext>
            </a:extLst>
          </p:cNvPr>
          <p:cNvCxnSpPr>
            <a:cxnSpLocks/>
          </p:cNvCxnSpPr>
          <p:nvPr/>
        </p:nvCxnSpPr>
        <p:spPr>
          <a:xfrm>
            <a:off x="8953500" y="2805457"/>
            <a:ext cx="898071" cy="623543"/>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
        <p:nvSpPr>
          <p:cNvPr id="3" name="Rectangle 5">
            <a:extLst>
              <a:ext uri="{FF2B5EF4-FFF2-40B4-BE49-F238E27FC236}">
                <a16:creationId xmlns:a16="http://schemas.microsoft.com/office/drawing/2014/main" id="{F1A7C656-DA68-488F-AA2E-28F10861E75F}"/>
              </a:ext>
            </a:extLst>
          </p:cNvPr>
          <p:cNvSpPr>
            <a:spLocks noChangeArrowheads="1"/>
          </p:cNvSpPr>
          <p:nvPr/>
        </p:nvSpPr>
        <p:spPr bwMode="auto">
          <a:xfrm>
            <a:off x="467590" y="91443"/>
            <a:ext cx="11228489"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800" b="1" dirty="0">
                <a:solidFill>
                  <a:srgbClr val="000000"/>
                </a:solidFill>
                <a:latin typeface="Arial" panose="020B0604020202020204" pitchFamily="34" charset="0"/>
              </a:rPr>
              <a:t>Tropical Weather Exacerbates Heat and Wildfire Threats in the Pacific Northwest</a:t>
            </a:r>
          </a:p>
        </p:txBody>
      </p:sp>
      <p:pic>
        <p:nvPicPr>
          <p:cNvPr id="6" name="Picture 5" descr="Diagram of a heat wave diagram&#10;&#10;Description automatically generated">
            <a:extLst>
              <a:ext uri="{FF2B5EF4-FFF2-40B4-BE49-F238E27FC236}">
                <a16:creationId xmlns:a16="http://schemas.microsoft.com/office/drawing/2014/main" id="{50E96A0C-739C-AED6-BE3B-B0F37748948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4941" y="710330"/>
            <a:ext cx="5564668" cy="3130126"/>
          </a:xfrm>
          <a:prstGeom prst="rect">
            <a:avLst/>
          </a:prstGeom>
        </p:spPr>
      </p:pic>
      <p:grpSp>
        <p:nvGrpSpPr>
          <p:cNvPr id="13" name="Group 12">
            <a:extLst>
              <a:ext uri="{FF2B5EF4-FFF2-40B4-BE49-F238E27FC236}">
                <a16:creationId xmlns:a16="http://schemas.microsoft.com/office/drawing/2014/main" id="{8CEB152B-A5C3-55E6-5307-A4EDF99EAC3F}"/>
              </a:ext>
            </a:extLst>
          </p:cNvPr>
          <p:cNvGrpSpPr/>
          <p:nvPr/>
        </p:nvGrpSpPr>
        <p:grpSpPr>
          <a:xfrm>
            <a:off x="8975271" y="2859238"/>
            <a:ext cx="2720809" cy="2017716"/>
            <a:chOff x="8975271" y="2630636"/>
            <a:chExt cx="2720809" cy="2017716"/>
          </a:xfrm>
        </p:grpSpPr>
        <p:pic>
          <p:nvPicPr>
            <p:cNvPr id="8" name="Picture 7">
              <a:extLst>
                <a:ext uri="{FF2B5EF4-FFF2-40B4-BE49-F238E27FC236}">
                  <a16:creationId xmlns:a16="http://schemas.microsoft.com/office/drawing/2014/main" id="{52E6E8A1-817E-E79E-1B86-65153DFAED2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736" r="50000" b="67434"/>
            <a:stretch/>
          </p:blipFill>
          <p:spPr>
            <a:xfrm>
              <a:off x="8975271" y="2630636"/>
              <a:ext cx="2720809" cy="2017716"/>
            </a:xfrm>
            <a:prstGeom prst="rect">
              <a:avLst/>
            </a:prstGeom>
          </p:spPr>
        </p:pic>
        <p:sp>
          <p:nvSpPr>
            <p:cNvPr id="12" name="Rounded Rectangle 11">
              <a:extLst>
                <a:ext uri="{FF2B5EF4-FFF2-40B4-BE49-F238E27FC236}">
                  <a16:creationId xmlns:a16="http://schemas.microsoft.com/office/drawing/2014/main" id="{07B2A64F-4227-C1DB-9E2C-8A6E4D2A9DCA}"/>
                </a:ext>
              </a:extLst>
            </p:cNvPr>
            <p:cNvSpPr/>
            <p:nvPr/>
          </p:nvSpPr>
          <p:spPr>
            <a:xfrm>
              <a:off x="9338150" y="2706819"/>
              <a:ext cx="232313" cy="23879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Curved Down Arrow 14">
            <a:extLst>
              <a:ext uri="{FF2B5EF4-FFF2-40B4-BE49-F238E27FC236}">
                <a16:creationId xmlns:a16="http://schemas.microsoft.com/office/drawing/2014/main" id="{A73F4B8D-DD4B-AD64-3F99-1D771FC18C8A}"/>
              </a:ext>
            </a:extLst>
          </p:cNvPr>
          <p:cNvSpPr/>
          <p:nvPr/>
        </p:nvSpPr>
        <p:spPr>
          <a:xfrm rot="2466419">
            <a:off x="10150970" y="2526152"/>
            <a:ext cx="768093" cy="522514"/>
          </a:xfrm>
          <a:prstGeom prst="curvedDownArrow">
            <a:avLst/>
          </a:prstGeom>
          <a:solidFill>
            <a:schemeClr val="bg1">
              <a:lumMod val="95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8582518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5e300c8b-3036-49a2-80fa-2319748f3f6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DF268ED6B3C364FAC703FF960F7A610" ma:contentTypeVersion="15" ma:contentTypeDescription="Create a new document." ma:contentTypeScope="" ma:versionID="ff5ed14ec3d4418ebaf9ec6215f35a1a">
  <xsd:schema xmlns:xsd="http://www.w3.org/2001/XMLSchema" xmlns:xs="http://www.w3.org/2001/XMLSchema" xmlns:p="http://schemas.microsoft.com/office/2006/metadata/properties" xmlns:ns3="5e300c8b-3036-49a2-80fa-2319748f3f6d" xmlns:ns4="17ba6337-7066-467a-94f6-945ab4d0f378" targetNamespace="http://schemas.microsoft.com/office/2006/metadata/properties" ma:root="true" ma:fieldsID="99ba731044f40d4233beba1744230a5f" ns3:_="" ns4:_="">
    <xsd:import namespace="5e300c8b-3036-49a2-80fa-2319748f3f6d"/>
    <xsd:import namespace="17ba6337-7066-467a-94f6-945ab4d0f378"/>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4:SharedWithUsers" minOccurs="0"/>
                <xsd:element ref="ns4:SharedWithDetails" minOccurs="0"/>
                <xsd:element ref="ns4:SharingHintHash"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300c8b-3036-49a2-80fa-2319748f3f6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7ba6337-7066-467a-94f6-945ab4d0f378"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A57D9F0-2B85-430B-8843-0027C0E6F07C}">
  <ds:schemaRefs>
    <ds:schemaRef ds:uri="http://purl.org/dc/elements/1.1/"/>
    <ds:schemaRef ds:uri="http://schemas.microsoft.com/office/2006/documentManagement/types"/>
    <ds:schemaRef ds:uri="17ba6337-7066-467a-94f6-945ab4d0f378"/>
    <ds:schemaRef ds:uri="http://purl.org/dc/terms/"/>
    <ds:schemaRef ds:uri="http://schemas.openxmlformats.org/package/2006/metadata/core-properties"/>
    <ds:schemaRef ds:uri="5e300c8b-3036-49a2-80fa-2319748f3f6d"/>
    <ds:schemaRef ds:uri="http://schemas.microsoft.com/office/infopath/2007/PartnerControls"/>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A64A4B43-F55B-4DD7-B38F-AD3349387C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300c8b-3036-49a2-80fa-2319748f3f6d"/>
    <ds:schemaRef ds:uri="17ba6337-7066-467a-94f6-945ab4d0f3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74935E-4390-47DD-99CE-60A5373B7B5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1203</TotalTime>
  <Words>346</Words>
  <Application>Microsoft Office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Grasty, Sarah E</cp:lastModifiedBy>
  <cp:revision>57</cp:revision>
  <cp:lastPrinted>2011-05-11T17:30:12Z</cp:lastPrinted>
  <dcterms:created xsi:type="dcterms:W3CDTF">2017-11-02T21:19:41Z</dcterms:created>
  <dcterms:modified xsi:type="dcterms:W3CDTF">2024-10-29T23:37:13Z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0x0101002DF268ED6B3C364FAC703FF960F7A610</vt:lpwstr>
  </property>
  <property fmtid="{D5CDD505-2E9C-101B-9397-08002B2CF9AE}" pid="4" name="Order">
    <vt:r8>3400</vt:r8>
  </property>
</Properties>
</file>