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pbell, Holly M" initials="CHM" lastIdx="1" clrIdx="0">
    <p:extLst>
      <p:ext uri="{19B8F6BF-5375-455C-9EA6-DF929625EA0E}">
        <p15:presenceInfo xmlns:p15="http://schemas.microsoft.com/office/powerpoint/2012/main" userId="S::holly.campbell@pnnl.gov::c4d0878e-c000-43c1-808f-30e12e26e7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625" autoAdjust="0"/>
  </p:normalViewPr>
  <p:slideViewPr>
    <p:cSldViewPr>
      <p:cViewPr varScale="1">
        <p:scale>
          <a:sx n="63" d="100"/>
          <a:sy n="63" d="100"/>
        </p:scale>
        <p:origin x="1320"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4/30/2020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4/30/2020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4/30/2020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4/30/2020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4/30/2020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4/30/2020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4/30/2020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4/30/2020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4/30/2020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4/30/2020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4/30/2020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4/30/2020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4/30/2020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0791" y="879936"/>
            <a:ext cx="4310668" cy="574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ts val="252"/>
              </a:spcBef>
              <a:defRPr/>
            </a:pPr>
            <a:r>
              <a:rPr lang="en-US" sz="1400" b="1" dirty="0">
                <a:solidFill>
                  <a:prstClr val="black"/>
                </a:solidFill>
              </a:rPr>
              <a:t>Objective</a:t>
            </a:r>
          </a:p>
          <a:p>
            <a:pPr marL="285750" indent="-285750">
              <a:spcBef>
                <a:spcPts val="252"/>
              </a:spcBef>
              <a:buFont typeface="Arial" pitchFamily="34" charset="0"/>
              <a:buChar char="●"/>
              <a:defRPr/>
            </a:pPr>
            <a:r>
              <a:rPr lang="en-US" sz="1400" dirty="0"/>
              <a:t>T</a:t>
            </a:r>
            <a:r>
              <a:rPr lang="en-US" sz="1400" dirty="0">
                <a:solidFill>
                  <a:prstClr val="black"/>
                </a:solidFill>
              </a:rPr>
              <a:t>o pin down the locations where an energy source is most efficient in driving global mean warming.  </a:t>
            </a:r>
          </a:p>
          <a:p>
            <a:pPr>
              <a:spcBef>
                <a:spcPct val="15000"/>
              </a:spcBef>
              <a:defRPr/>
            </a:pPr>
            <a:endParaRPr lang="en-US" sz="1400" b="1" dirty="0">
              <a:solidFill>
                <a:prstClr val="black"/>
              </a:solidFill>
            </a:endParaRPr>
          </a:p>
          <a:p>
            <a:pPr marL="231775" indent="-231775" algn="ctr">
              <a:spcBef>
                <a:spcPts val="252"/>
              </a:spcBef>
              <a:defRPr/>
            </a:pPr>
            <a:r>
              <a:rPr lang="en-US" sz="1400" b="1" dirty="0">
                <a:solidFill>
                  <a:prstClr val="black"/>
                </a:solidFill>
              </a:rPr>
              <a:t>Approach</a:t>
            </a:r>
          </a:p>
          <a:p>
            <a:pPr marL="283464" indent="-283464">
              <a:spcBef>
                <a:spcPct val="15000"/>
              </a:spcBef>
              <a:buFont typeface="Arial" panose="020B0604020202020204" pitchFamily="34" charset="0"/>
              <a:buChar char="●"/>
              <a:defRPr/>
            </a:pPr>
            <a:r>
              <a:rPr lang="en-US" sz="1400" dirty="0">
                <a:solidFill>
                  <a:prstClr val="black"/>
                </a:solidFill>
                <a:latin typeface="+mn-lt"/>
                <a:ea typeface="Adobe Caslon Pro" charset="0"/>
              </a:rPr>
              <a:t>Conduct a large set of Green’s function experiments, in which ocean heat flux patches are applied one patch at a time, using the Community Atmosphere Model (CAM5) coupled to a slab ocean.</a:t>
            </a:r>
          </a:p>
          <a:p>
            <a:pPr marL="283464" indent="-283464">
              <a:spcBef>
                <a:spcPts val="252"/>
              </a:spcBef>
              <a:buFont typeface="Arial" panose="020B0604020202020204" pitchFamily="34" charset="0"/>
              <a:buChar char="●"/>
              <a:defRPr/>
            </a:pPr>
            <a:r>
              <a:rPr lang="en-US" sz="1400" dirty="0">
                <a:solidFill>
                  <a:prstClr val="black"/>
                </a:solidFill>
                <a:latin typeface="+mn-lt"/>
                <a:ea typeface="Adobe Caslon Pro" charset="0"/>
              </a:rPr>
              <a:t>Make use of the forcing-response relationship encapsulated by linear response function (LRF).</a:t>
            </a:r>
          </a:p>
          <a:p>
            <a:pPr marL="283464" indent="-283464">
              <a:spcBef>
                <a:spcPts val="252"/>
              </a:spcBef>
              <a:buFont typeface="Arial" panose="020B0604020202020204" pitchFamily="34" charset="0"/>
              <a:buChar char="●"/>
              <a:defRPr/>
            </a:pPr>
            <a:r>
              <a:rPr lang="en-US" sz="1400" dirty="0">
                <a:solidFill>
                  <a:prstClr val="black"/>
                </a:solidFill>
                <a:latin typeface="+mn-lt"/>
                <a:ea typeface="Adobe Caslon Pro" charset="0"/>
              </a:rPr>
              <a:t>Estimate LRF using the response to the Green’s function experiments.</a:t>
            </a:r>
          </a:p>
          <a:p>
            <a:pPr>
              <a:spcBef>
                <a:spcPct val="15000"/>
              </a:spcBef>
              <a:defRPr/>
            </a:pPr>
            <a:endParaRPr lang="en-US" sz="1400" dirty="0">
              <a:solidFill>
                <a:prstClr val="black"/>
              </a:solidFill>
            </a:endParaRPr>
          </a:p>
          <a:p>
            <a:pPr marL="228600" indent="-228600" algn="ctr" eaLnBrk="1" hangingPunct="1">
              <a:spcBef>
                <a:spcPts val="252"/>
              </a:spcBef>
              <a:buFontTx/>
              <a:buNone/>
            </a:pPr>
            <a:r>
              <a:rPr lang="en-US" altLang="en-US" sz="1400" b="1" dirty="0">
                <a:solidFill>
                  <a:srgbClr val="000000"/>
                </a:solidFill>
              </a:rPr>
              <a:t>Impact</a:t>
            </a:r>
          </a:p>
          <a:p>
            <a:pPr marL="283464" indent="-283464" eaLnBrk="1" hangingPunct="1">
              <a:spcBef>
                <a:spcPts val="252"/>
              </a:spcBef>
              <a:buFont typeface="Arial" panose="020B0604020202020204" pitchFamily="34" charset="0"/>
              <a:buChar char="●"/>
            </a:pPr>
            <a:r>
              <a:rPr lang="en-US" altLang="en-US" sz="1400" dirty="0">
                <a:solidFill>
                  <a:srgbClr val="000000"/>
                </a:solidFill>
              </a:rPr>
              <a:t>The singular value decomposition of LRF extracts the most excitable modes of the climate system examined; it also pairs up the pattern of the modes with their corresponding optimal forcing patterns. </a:t>
            </a:r>
          </a:p>
          <a:p>
            <a:pPr marL="283464" indent="-283464" eaLnBrk="1" hangingPunct="1">
              <a:spcBef>
                <a:spcPts val="252"/>
              </a:spcBef>
              <a:buFont typeface="Arial" panose="020B0604020202020204" pitchFamily="34" charset="0"/>
              <a:buChar char="●"/>
            </a:pPr>
            <a:r>
              <a:rPr lang="en-US" altLang="en-US" sz="1400" dirty="0">
                <a:solidFill>
                  <a:srgbClr val="000000"/>
                </a:solidFill>
              </a:rPr>
              <a:t>The work can be extended to provide valuable insights on the optimal forcing location to cool the global climate and to understand regional climate response and feedback.</a:t>
            </a:r>
          </a:p>
          <a:p>
            <a:pPr marL="283464" indent="-283464" eaLnBrk="1" hangingPunct="1">
              <a:spcBef>
                <a:spcPct val="15000"/>
              </a:spcBef>
              <a:buFont typeface="Arial" panose="020B0604020202020204" pitchFamily="34" charset="0"/>
              <a:buChar char="●"/>
            </a:pPr>
            <a:endParaRPr lang="en-US" altLang="en-US" sz="1400" dirty="0">
              <a:solidFill>
                <a:srgbClr val="000000"/>
              </a:solidFill>
            </a:endParaRPr>
          </a:p>
          <a:p>
            <a:pPr marL="285750" indent="-285750">
              <a:spcBef>
                <a:spcPct val="15000"/>
              </a:spcBef>
              <a:buFont typeface="Arial" pitchFamily="34" charset="0"/>
              <a:buChar char="●"/>
              <a:defRPr/>
            </a:pPr>
            <a:endParaRPr lang="en-US" sz="1400" dirty="0">
              <a:solidFill>
                <a:prstClr val="black"/>
              </a:solidFill>
            </a:endParaRPr>
          </a:p>
        </p:txBody>
      </p:sp>
      <p:sp>
        <p:nvSpPr>
          <p:cNvPr id="3076" name="Rectangle 5"/>
          <p:cNvSpPr>
            <a:spLocks noChangeArrowheads="1"/>
          </p:cNvSpPr>
          <p:nvPr/>
        </p:nvSpPr>
        <p:spPr bwMode="auto">
          <a:xfrm>
            <a:off x="152399" y="112713"/>
            <a:ext cx="88526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The Sweet Spot for Cooling the Global Climate</a:t>
            </a:r>
          </a:p>
        </p:txBody>
      </p:sp>
      <p:sp>
        <p:nvSpPr>
          <p:cNvPr id="3077" name="Text Box 6"/>
          <p:cNvSpPr txBox="1">
            <a:spLocks noChangeArrowheads="1"/>
          </p:cNvSpPr>
          <p:nvPr/>
        </p:nvSpPr>
        <p:spPr bwMode="auto">
          <a:xfrm>
            <a:off x="4582160" y="6160729"/>
            <a:ext cx="4433004"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dirty="0"/>
              <a:t>Lu J, F Liu, LR Leung, and H Lei</a:t>
            </a:r>
            <a:r>
              <a:rPr lang="en-US" sz="1000" i="1" dirty="0"/>
              <a:t>. </a:t>
            </a:r>
            <a:r>
              <a:rPr lang="en-US" sz="1000" dirty="0"/>
              <a:t>2020</a:t>
            </a:r>
            <a:r>
              <a:rPr lang="en-US" sz="1000" i="1" dirty="0"/>
              <a:t>. “</a:t>
            </a:r>
            <a:r>
              <a:rPr lang="en-US" sz="1000" dirty="0"/>
              <a:t>Neutral modes of surface temperature and the optimal ocean thermal forcing for global cooling.” </a:t>
            </a:r>
            <a:r>
              <a:rPr lang="en-US" sz="1000" i="1" dirty="0" err="1"/>
              <a:t>npj</a:t>
            </a:r>
            <a:r>
              <a:rPr lang="en-US" sz="1000" i="1" dirty="0"/>
              <a:t> </a:t>
            </a:r>
            <a:r>
              <a:rPr lang="en-US" sz="1000" i="1" dirty="0" err="1"/>
              <a:t>Clim</a:t>
            </a:r>
            <a:r>
              <a:rPr lang="en-US" sz="1000" i="1" dirty="0"/>
              <a:t> Atmos Sci,</a:t>
            </a:r>
            <a:r>
              <a:rPr lang="en-US" sz="1000" dirty="0"/>
              <a:t> </a:t>
            </a:r>
            <a:r>
              <a:rPr lang="en-US" sz="1000" b="1" dirty="0"/>
              <a:t>3</a:t>
            </a:r>
            <a:r>
              <a:rPr lang="en-US" sz="1000" dirty="0"/>
              <a:t>:</a:t>
            </a:r>
            <a:r>
              <a:rPr lang="en-US" sz="1000" b="1" dirty="0"/>
              <a:t> </a:t>
            </a:r>
            <a:r>
              <a:rPr lang="en-US" sz="1000" dirty="0"/>
              <a:t>9, DOI: 10.1038</a:t>
            </a:r>
            <a:r>
              <a:rPr lang="en-US" sz="1000"/>
              <a:t>/s41612-020-0112-6.</a:t>
            </a:r>
            <a:endParaRPr lang="en-US" sz="1000" dirty="0"/>
          </a:p>
        </p:txBody>
      </p:sp>
      <p:sp>
        <p:nvSpPr>
          <p:cNvPr id="8" name="Rectangle 7">
            <a:extLst>
              <a:ext uri="{FF2B5EF4-FFF2-40B4-BE49-F238E27FC236}">
                <a16:creationId xmlns:a16="http://schemas.microsoft.com/office/drawing/2014/main" id="{381557C9-1F72-1744-AD2A-597BB4014896}"/>
              </a:ext>
            </a:extLst>
          </p:cNvPr>
          <p:cNvSpPr/>
          <p:nvPr/>
        </p:nvSpPr>
        <p:spPr>
          <a:xfrm>
            <a:off x="4578711" y="4683297"/>
            <a:ext cx="4348470" cy="1384995"/>
          </a:xfrm>
          <a:prstGeom prst="rect">
            <a:avLst/>
          </a:prstGeom>
        </p:spPr>
        <p:txBody>
          <a:bodyPr wrap="square">
            <a:spAutoFit/>
          </a:bodyPr>
          <a:lstStyle/>
          <a:p>
            <a:r>
              <a:rPr lang="en-US" altLang="en-US" sz="1200" b="1" dirty="0">
                <a:solidFill>
                  <a:srgbClr val="0000FF"/>
                </a:solidFill>
                <a:latin typeface="Arial" panose="020B0604020202020204" pitchFamily="34" charset="0"/>
              </a:rPr>
              <a:t>This shows the</a:t>
            </a:r>
            <a:r>
              <a:rPr lang="en-US" altLang="en-US" sz="1200" b="1" dirty="0">
                <a:solidFill>
                  <a:srgbClr val="FF0000"/>
                </a:solidFill>
                <a:latin typeface="Arial" panose="020B0604020202020204" pitchFamily="34" charset="0"/>
              </a:rPr>
              <a:t> </a:t>
            </a:r>
            <a:r>
              <a:rPr lang="en-US" altLang="en-US" sz="1200" b="1" dirty="0">
                <a:solidFill>
                  <a:srgbClr val="0000FF"/>
                </a:solidFill>
                <a:latin typeface="Arial" panose="020B0604020202020204" pitchFamily="34" charset="0"/>
              </a:rPr>
              <a:t>leading neutral mode of the slab-coupled CAM5. Figure (a) is a manifestation of the mode in global surface temperature; Figure (b) shows its corresponding optimal forcing pattern. Note that the leading mode projects most strongly on global mean temperature and accounts for the most variance in the response to the forcing from different locations.</a:t>
            </a:r>
            <a:r>
              <a:rPr lang="en-US" altLang="en-US" sz="1000" b="1" dirty="0">
                <a:solidFill>
                  <a:srgbClr val="0000FF"/>
                </a:solidFill>
                <a:latin typeface="Arial" panose="020B0604020202020204" pitchFamily="34" charset="0"/>
              </a:rPr>
              <a:t> </a:t>
            </a:r>
            <a:endParaRPr lang="en-US" sz="1000" dirty="0">
              <a:solidFill>
                <a:srgbClr val="0000FF"/>
              </a:solidFill>
            </a:endParaRPr>
          </a:p>
        </p:txBody>
      </p:sp>
      <p:pic>
        <p:nvPicPr>
          <p:cNvPr id="3" name="Picture 2">
            <a:extLst>
              <a:ext uri="{FF2B5EF4-FFF2-40B4-BE49-F238E27FC236}">
                <a16:creationId xmlns:a16="http://schemas.microsoft.com/office/drawing/2014/main" id="{DFCE4F7C-D20C-E14F-808A-5807B82067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1235" y="691095"/>
            <a:ext cx="533400" cy="4053840"/>
          </a:xfrm>
          <a:prstGeom prst="rect">
            <a:avLst/>
          </a:prstGeom>
        </p:spPr>
      </p:pic>
      <p:pic>
        <p:nvPicPr>
          <p:cNvPr id="5" name="Picture 4">
            <a:extLst>
              <a:ext uri="{FF2B5EF4-FFF2-40B4-BE49-F238E27FC236}">
                <a16:creationId xmlns:a16="http://schemas.microsoft.com/office/drawing/2014/main" id="{A3F86B6A-7381-0542-B31F-EBC00764FC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6447" y="879936"/>
            <a:ext cx="3479800" cy="3700852"/>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office/2006/documentManagement/type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elements/1.1/"/>
    <ds:schemaRef ds:uri="50a21dc4-81ca-4345-b6d1-f37ca89af9e5"/>
    <ds:schemaRef ds:uri="853cd0a7-490b-4ed6-a494-612d89b6b072"/>
    <ds:schemaRef ds:uri="http://purl.org/dc/terms/"/>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179691E8-2C94-4FAE-B52D-2EB740315BFA}"/>
</file>

<file path=docProps/app.xml><?xml version="1.0" encoding="utf-8"?>
<Properties xmlns="http://schemas.openxmlformats.org/officeDocument/2006/extended-properties" xmlns:vt="http://schemas.openxmlformats.org/officeDocument/2006/docPropsVTypes">
  <Template>DOE-Sample-Slide-Highlights-Template</Template>
  <TotalTime>6066</TotalTime>
  <Words>283</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Campbell, Holly M</cp:lastModifiedBy>
  <cp:revision>25</cp:revision>
  <cp:lastPrinted>2011-05-11T17:30:12Z</cp:lastPrinted>
  <dcterms:created xsi:type="dcterms:W3CDTF">2017-11-02T21:19:41Z</dcterms:created>
  <dcterms:modified xsi:type="dcterms:W3CDTF">2020-04-30T19:13:41Z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Order">
    <vt:r8>3400</vt:r8>
  </property>
</Properties>
</file>